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71"/>
  </p:handoutMasterIdLst>
  <p:sldIdLst>
    <p:sldId id="256" r:id="rId2"/>
    <p:sldId id="264" r:id="rId3"/>
    <p:sldId id="297" r:id="rId4"/>
    <p:sldId id="265" r:id="rId5"/>
    <p:sldId id="360" r:id="rId6"/>
    <p:sldId id="300" r:id="rId7"/>
    <p:sldId id="301" r:id="rId8"/>
    <p:sldId id="302" r:id="rId9"/>
    <p:sldId id="356" r:id="rId10"/>
    <p:sldId id="299" r:id="rId11"/>
    <p:sldId id="357" r:id="rId12"/>
    <p:sldId id="303" r:id="rId13"/>
    <p:sldId id="304" r:id="rId14"/>
    <p:sldId id="305" r:id="rId15"/>
    <p:sldId id="306" r:id="rId16"/>
    <p:sldId id="309" r:id="rId17"/>
    <p:sldId id="310" r:id="rId18"/>
    <p:sldId id="311" r:id="rId19"/>
    <p:sldId id="307" r:id="rId20"/>
    <p:sldId id="308" r:id="rId21"/>
    <p:sldId id="312" r:id="rId22"/>
    <p:sldId id="313" r:id="rId23"/>
    <p:sldId id="314" r:id="rId24"/>
    <p:sldId id="315" r:id="rId25"/>
    <p:sldId id="316" r:id="rId26"/>
    <p:sldId id="317" r:id="rId27"/>
    <p:sldId id="298" r:id="rId28"/>
    <p:sldId id="318" r:id="rId29"/>
    <p:sldId id="319" r:id="rId30"/>
    <p:sldId id="320" r:id="rId31"/>
    <p:sldId id="323" r:id="rId32"/>
    <p:sldId id="322" r:id="rId33"/>
    <p:sldId id="321" r:id="rId34"/>
    <p:sldId id="325" r:id="rId35"/>
    <p:sldId id="326" r:id="rId36"/>
    <p:sldId id="327" r:id="rId37"/>
    <p:sldId id="328" r:id="rId38"/>
    <p:sldId id="329" r:id="rId39"/>
    <p:sldId id="330" r:id="rId40"/>
    <p:sldId id="332" r:id="rId41"/>
    <p:sldId id="335" r:id="rId42"/>
    <p:sldId id="333" r:id="rId43"/>
    <p:sldId id="363" r:id="rId44"/>
    <p:sldId id="336" r:id="rId45"/>
    <p:sldId id="361" r:id="rId46"/>
    <p:sldId id="334" r:id="rId47"/>
    <p:sldId id="337" r:id="rId48"/>
    <p:sldId id="338" r:id="rId49"/>
    <p:sldId id="339" r:id="rId50"/>
    <p:sldId id="340" r:id="rId51"/>
    <p:sldId id="341" r:id="rId52"/>
    <p:sldId id="342" r:id="rId53"/>
    <p:sldId id="362" r:id="rId54"/>
    <p:sldId id="343" r:id="rId55"/>
    <p:sldId id="344" r:id="rId56"/>
    <p:sldId id="346" r:id="rId57"/>
    <p:sldId id="347" r:id="rId58"/>
    <p:sldId id="345" r:id="rId59"/>
    <p:sldId id="348" r:id="rId60"/>
    <p:sldId id="349" r:id="rId61"/>
    <p:sldId id="352" r:id="rId62"/>
    <p:sldId id="350" r:id="rId63"/>
    <p:sldId id="351" r:id="rId64"/>
    <p:sldId id="353" r:id="rId65"/>
    <p:sldId id="354" r:id="rId66"/>
    <p:sldId id="324" r:id="rId67"/>
    <p:sldId id="358" r:id="rId68"/>
    <p:sldId id="275" r:id="rId69"/>
    <p:sldId id="296" r:id="rId70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5" autoAdjust="0"/>
    <p:restoredTop sz="94660"/>
  </p:normalViewPr>
  <p:slideViewPr>
    <p:cSldViewPr>
      <p:cViewPr>
        <p:scale>
          <a:sx n="80" d="100"/>
          <a:sy n="80" d="100"/>
        </p:scale>
        <p:origin x="-414" y="-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187279-6121-455E-A9E6-EB552D059A2E}" type="datetimeFigureOut">
              <a:rPr lang="en-US" smtClean="0"/>
              <a:t>2/20/2015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EC355B-9052-4E5F-96FE-90FBF5EC5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144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2/20/2015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" r="1891"/>
          <a:stretch/>
        </p:blipFill>
        <p:spPr bwMode="auto">
          <a:xfrm>
            <a:off x="-178" y="-53573"/>
            <a:ext cx="914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9672" y="5805264"/>
            <a:ext cx="6400800" cy="1752600"/>
          </a:xfrm>
        </p:spPr>
        <p:txBody>
          <a:bodyPr/>
          <a:lstStyle/>
          <a:p>
            <a:r>
              <a:rPr lang="et-EE" dirty="0" smtClean="0"/>
              <a:t>AIT – Nord OÜ</a:t>
            </a:r>
          </a:p>
          <a:p>
            <a:r>
              <a:rPr lang="et-EE" dirty="0" smtClean="0"/>
              <a:t>Raul Kukk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57247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695800"/>
          </a:xfrm>
        </p:spPr>
        <p:txBody>
          <a:bodyPr>
            <a:normAutofit/>
          </a:bodyPr>
          <a:lstStyle/>
          <a:p>
            <a:endParaRPr lang="et-EE" dirty="0" smtClean="0"/>
          </a:p>
          <a:p>
            <a:pPr marL="0" indent="0">
              <a:buNone/>
            </a:pPr>
            <a:endParaRPr lang="et-EE" dirty="0" smtClean="0"/>
          </a:p>
          <a:p>
            <a:pPr marL="0" indent="0">
              <a:buNone/>
            </a:pPr>
            <a:r>
              <a:rPr lang="et-EE" dirty="0" smtClean="0"/>
              <a:t>Tavapaigaldus </a:t>
            </a:r>
          </a:p>
          <a:p>
            <a:endParaRPr lang="et-EE" dirty="0" smtClean="0"/>
          </a:p>
          <a:p>
            <a:r>
              <a:rPr lang="et-EE" dirty="0" smtClean="0"/>
              <a:t>Kuni </a:t>
            </a:r>
            <a:r>
              <a:rPr lang="et-EE" dirty="0"/>
              <a:t>50m kaugusele soojussõlmest</a:t>
            </a:r>
          </a:p>
          <a:p>
            <a:r>
              <a:rPr lang="et-EE" dirty="0"/>
              <a:t>Seinaraamile</a:t>
            </a:r>
          </a:p>
          <a:p>
            <a:r>
              <a:rPr lang="et-EE" dirty="0"/>
              <a:t>Vundamendile</a:t>
            </a:r>
          </a:p>
          <a:p>
            <a:r>
              <a:rPr lang="et-EE" dirty="0"/>
              <a:t>Katusele</a:t>
            </a:r>
          </a:p>
        </p:txBody>
      </p:sp>
    </p:spTree>
    <p:extLst>
      <p:ext uri="{BB962C8B-B14F-4D97-AF65-F5344CB8AC3E}">
        <p14:creationId xmlns:p14="http://schemas.microsoft.com/office/powerpoint/2010/main" val="66374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 smtClean="0"/>
              <a:t>Sisepaigaldus</a:t>
            </a:r>
          </a:p>
          <a:p>
            <a:endParaRPr lang="et-EE" dirty="0" smtClean="0"/>
          </a:p>
          <a:p>
            <a:r>
              <a:rPr lang="et-EE" dirty="0" smtClean="0"/>
              <a:t>Katlaruumi</a:t>
            </a:r>
            <a:endParaRPr lang="et-EE" dirty="0"/>
          </a:p>
          <a:p>
            <a:r>
              <a:rPr lang="et-EE" dirty="0" smtClean="0"/>
              <a:t>Keldrisse </a:t>
            </a:r>
          </a:p>
          <a:p>
            <a:r>
              <a:rPr lang="et-EE" dirty="0" smtClean="0"/>
              <a:t>Garaazi </a:t>
            </a:r>
          </a:p>
          <a:p>
            <a:r>
              <a:rPr lang="et-EE" dirty="0" smtClean="0"/>
              <a:t>Esikusse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042362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051" y="836712"/>
            <a:ext cx="8291264" cy="1226400"/>
          </a:xfrm>
        </p:spPr>
        <p:txBody>
          <a:bodyPr>
            <a:normAutofit fontScale="90000"/>
          </a:bodyPr>
          <a:lstStyle/>
          <a:p>
            <a:pPr algn="ctr"/>
            <a:r>
              <a:rPr lang="et-EE" dirty="0" smtClean="0"/>
              <a:t>Sisepaigaldusega Õhk-vesi soojuspump eramajale</a:t>
            </a:r>
            <a:endParaRPr lang="et-EE" dirty="0"/>
          </a:p>
        </p:txBody>
      </p:sp>
      <p:pic>
        <p:nvPicPr>
          <p:cNvPr id="2051" name="Picture 3" descr="C:\Users\Raul\Desktop\Untit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39493"/>
            <a:ext cx="4845943" cy="460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00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ait-nord.ee/wp-content/uploads/2014/06/helena-mai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56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ait-nord.ee/wp-content/uploads/2014/06/helena-mai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3719"/>
            <a:ext cx="9141422" cy="609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89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ait-nord.ee/wp-content/uploads/2014/06/helena-mai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81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noblokk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" y="-17722"/>
            <a:ext cx="9167626" cy="687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56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Raul\Desktop\Ait-Nord\Toodete pildid\KHZ-LW_s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600204"/>
            <a:ext cx="4139952" cy="538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936" y="83671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t-EE" dirty="0" smtClean="0"/>
              <a:t>Sisepaigaldusega õhk-vesi soojuspump koos ventseadmega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80691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67988"/>
            <a:ext cx="7372102" cy="579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217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720565"/>
            <a:ext cx="5598970" cy="4137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57426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t-EE" dirty="0" smtClean="0"/>
              <a:t>Sisepaigaldusega õhk-vesi soojuspump kortermajadele ja tööstushoonetele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34749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Soojuspump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t-EE" b="1" dirty="0" smtClean="0"/>
              <a:t>Eelised:</a:t>
            </a:r>
            <a:endParaRPr lang="et-EE" b="1" dirty="0"/>
          </a:p>
          <a:p>
            <a:r>
              <a:rPr lang="et-EE" dirty="0" smtClean="0"/>
              <a:t>Töökindel</a:t>
            </a:r>
            <a:endParaRPr lang="et-EE" dirty="0"/>
          </a:p>
          <a:p>
            <a:pPr lvl="0"/>
            <a:r>
              <a:rPr lang="et-EE" dirty="0" smtClean="0"/>
              <a:t>Ökonoomne </a:t>
            </a:r>
            <a:endParaRPr lang="et-EE" dirty="0"/>
          </a:p>
          <a:p>
            <a:r>
              <a:rPr lang="et-EE" dirty="0"/>
              <a:t>Ei ole vaja </a:t>
            </a:r>
            <a:r>
              <a:rPr lang="et-EE" dirty="0" smtClean="0"/>
              <a:t>eraldi katlamaja </a:t>
            </a:r>
          </a:p>
          <a:p>
            <a:r>
              <a:rPr lang="et-EE" dirty="0" smtClean="0"/>
              <a:t>Puudub </a:t>
            </a:r>
            <a:r>
              <a:rPr lang="et-EE" dirty="0"/>
              <a:t>suits, tuhk ja </a:t>
            </a:r>
            <a:r>
              <a:rPr lang="et-EE" dirty="0" smtClean="0"/>
              <a:t>tolm</a:t>
            </a:r>
          </a:p>
          <a:p>
            <a:r>
              <a:rPr lang="et-EE" dirty="0" smtClean="0"/>
              <a:t>Peaaegu hooldevaba</a:t>
            </a:r>
          </a:p>
          <a:p>
            <a:pPr lvl="0"/>
            <a:r>
              <a:rPr lang="et-EE" dirty="0" smtClean="0"/>
              <a:t>Kõrge soojustegur</a:t>
            </a:r>
          </a:p>
          <a:p>
            <a:pPr lvl="0"/>
            <a:r>
              <a:rPr lang="et-EE" dirty="0" smtClean="0"/>
              <a:t>Jahutuse võimalus</a:t>
            </a:r>
            <a:endParaRPr lang="et-EE" dirty="0"/>
          </a:p>
          <a:p>
            <a:pPr>
              <a:buNone/>
            </a:pPr>
            <a:endParaRPr lang="et-EE" dirty="0"/>
          </a:p>
          <a:p>
            <a:r>
              <a:rPr lang="et-EE" b="1" u="sng" dirty="0" smtClean="0"/>
              <a:t>Puudus:</a:t>
            </a:r>
            <a:endParaRPr lang="et-EE" b="1" u="sng" dirty="0"/>
          </a:p>
          <a:p>
            <a:pPr lvl="0"/>
            <a:r>
              <a:rPr lang="et-EE" dirty="0"/>
              <a:t>Suur alginvesteering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752600"/>
            <a:ext cx="3810000" cy="354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170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rius\Documents\AIT-Nord\Marguse kaust\PILDID\NÄITUS\VV Auto Pildid\DSCF47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5312"/>
            <a:ext cx="9681720" cy="61926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454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Raul\Desktop\Ait-Nord\Pildid'\Esinduspi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933925"/>
            <a:ext cx="4638705" cy="491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t-EE" dirty="0" smtClean="0"/>
              <a:t>Välja paigaldatavad õhk-vesi soojuspumbad eramajadele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09369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ait-nord.ee/wp-content/uploads/2014/08/P%C3%A4rnu-m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62000"/>
            <a:ext cx="9144001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7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ait-nord.ee/wp-content/uploads/2014/08/P%C3%A4rnu-mnt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90" y="687697"/>
            <a:ext cx="9291264" cy="619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waermepumpenfuchs.de/images/luftwaermepum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3" y="1278903"/>
            <a:ext cx="9121405" cy="560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58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i.idnes.cz/12/043/cl6/AHR42c3bd_101020113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28800"/>
            <a:ext cx="9142309" cy="520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55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14096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t-EE" dirty="0" smtClean="0"/>
              <a:t>Välja paigaldatavad õhk-vesi soojuspumbad tööstushoonetele, ühiskondlikele hoonetele ja kortermajadele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79601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pPr algn="ctr"/>
            <a:r>
              <a:rPr lang="et-EE" dirty="0" smtClean="0"/>
              <a:t>Eesti Lennuakadeemia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/>
              <a:t>Üks suurimaid õhk-vesi soojuspumba süsteeme </a:t>
            </a:r>
            <a:r>
              <a:rPr lang="et-EE" dirty="0" smtClean="0"/>
              <a:t>Eestis</a:t>
            </a:r>
          </a:p>
          <a:p>
            <a:r>
              <a:rPr lang="en-US" dirty="0" err="1" smtClean="0"/>
              <a:t>Installeeritud</a:t>
            </a:r>
            <a:r>
              <a:rPr lang="en-US" dirty="0" smtClean="0"/>
              <a:t> </a:t>
            </a:r>
            <a:r>
              <a:rPr lang="en-US" dirty="0" err="1" smtClean="0"/>
              <a:t>võimsus</a:t>
            </a:r>
            <a:r>
              <a:rPr lang="en-US" dirty="0" smtClean="0"/>
              <a:t> 186kW </a:t>
            </a:r>
            <a:endParaRPr lang="et-EE" dirty="0" smtClean="0"/>
          </a:p>
          <a:p>
            <a:r>
              <a:rPr lang="et-EE" dirty="0" smtClean="0"/>
              <a:t>Kaskaadis kuus 31kW  soojuspumpa</a:t>
            </a:r>
          </a:p>
          <a:p>
            <a:r>
              <a:rPr lang="en-US" dirty="0" err="1" smtClean="0"/>
              <a:t>Lisakütteallikas</a:t>
            </a:r>
            <a:r>
              <a:rPr lang="en-US" dirty="0" smtClean="0"/>
              <a:t> </a:t>
            </a:r>
            <a:r>
              <a:rPr lang="en-US" dirty="0" err="1" smtClean="0"/>
              <a:t>gaasikatel</a:t>
            </a:r>
            <a:r>
              <a:rPr lang="et-EE" dirty="0" smtClean="0"/>
              <a:t>.</a:t>
            </a:r>
            <a:endParaRPr lang="en-US" dirty="0" smtClean="0"/>
          </a:p>
          <a:p>
            <a:r>
              <a:rPr lang="en-US" dirty="0" err="1" smtClean="0"/>
              <a:t>Hoonet</a:t>
            </a:r>
            <a:r>
              <a:rPr lang="en-US" dirty="0" smtClean="0"/>
              <a:t> </a:t>
            </a:r>
            <a:r>
              <a:rPr lang="en-US" dirty="0" err="1" smtClean="0"/>
              <a:t>köetakse</a:t>
            </a:r>
            <a:r>
              <a:rPr lang="en-US" dirty="0" smtClean="0"/>
              <a:t> </a:t>
            </a:r>
            <a:r>
              <a:rPr lang="en-US" dirty="0" err="1" smtClean="0"/>
              <a:t>põrandakütte</a:t>
            </a:r>
            <a:r>
              <a:rPr lang="en-US" dirty="0" smtClean="0"/>
              <a:t> </a:t>
            </a:r>
            <a:r>
              <a:rPr lang="en-US" dirty="0" err="1" smtClean="0"/>
              <a:t>ja</a:t>
            </a:r>
            <a:r>
              <a:rPr lang="en-US" dirty="0" smtClean="0"/>
              <a:t> </a:t>
            </a:r>
            <a:r>
              <a:rPr lang="en-US" dirty="0" err="1" smtClean="0"/>
              <a:t>ventilatsiooni</a:t>
            </a:r>
            <a:r>
              <a:rPr lang="en-US" dirty="0" smtClean="0"/>
              <a:t> </a:t>
            </a:r>
            <a:r>
              <a:rPr lang="en-US" dirty="0" err="1" smtClean="0"/>
              <a:t>kaudu</a:t>
            </a:r>
            <a:endParaRPr lang="en-US" dirty="0" smtClean="0"/>
          </a:p>
          <a:p>
            <a:endParaRPr lang="et-EE" b="1" dirty="0" smtClean="0"/>
          </a:p>
          <a:p>
            <a:r>
              <a:rPr lang="en-US" b="1" dirty="0" err="1" smtClean="0"/>
              <a:t>Kokkuhoid</a:t>
            </a:r>
            <a:r>
              <a:rPr lang="en-US" b="1" dirty="0" smtClean="0"/>
              <a:t> </a:t>
            </a:r>
            <a:r>
              <a:rPr lang="en-US" b="1" dirty="0" err="1" smtClean="0"/>
              <a:t>aastas</a:t>
            </a:r>
            <a:r>
              <a:rPr lang="en-US" b="1" dirty="0" smtClean="0"/>
              <a:t> </a:t>
            </a:r>
            <a:r>
              <a:rPr lang="en-US" b="1" dirty="0" err="1" smtClean="0"/>
              <a:t>võrreldes</a:t>
            </a:r>
            <a:r>
              <a:rPr lang="en-US" b="1" dirty="0" smtClean="0"/>
              <a:t> </a:t>
            </a:r>
            <a:r>
              <a:rPr lang="en-US" b="1" dirty="0" err="1" smtClean="0"/>
              <a:t>gaasiküttega</a:t>
            </a:r>
            <a:r>
              <a:rPr lang="en-US" b="1" dirty="0" smtClean="0"/>
              <a:t> 25 000 </a:t>
            </a:r>
            <a:r>
              <a:rPr lang="en-US" b="1" dirty="0" err="1" smtClean="0"/>
              <a:t>EURi</a:t>
            </a:r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10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Picture 2" descr="http://ait-nord.ee/wp-content/uploads/2014/08/Lennuaka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5162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0806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2050" name="Picture 2" descr="http://ait-nord.ee/wp-content/uploads/2014/08/Lennuakad-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244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Õhk-õhk soojuspump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t-EE" b="1" dirty="0" smtClean="0"/>
              <a:t>Eelised:</a:t>
            </a:r>
          </a:p>
          <a:p>
            <a:r>
              <a:rPr lang="et-EE" dirty="0" smtClean="0"/>
              <a:t>Soodne hind</a:t>
            </a:r>
          </a:p>
          <a:p>
            <a:r>
              <a:rPr lang="et-EE" dirty="0" smtClean="0"/>
              <a:t>Ei vaja veesärki</a:t>
            </a:r>
          </a:p>
          <a:p>
            <a:r>
              <a:rPr lang="et-EE" dirty="0" smtClean="0"/>
              <a:t>Odav paigaldus</a:t>
            </a:r>
          </a:p>
          <a:p>
            <a:endParaRPr lang="et-EE" dirty="0"/>
          </a:p>
          <a:p>
            <a:r>
              <a:rPr lang="et-EE" b="1" dirty="0" smtClean="0"/>
              <a:t>Miinused:</a:t>
            </a:r>
          </a:p>
          <a:p>
            <a:r>
              <a:rPr lang="et-EE" dirty="0" smtClean="0"/>
              <a:t>Ebaühtlane kütmine</a:t>
            </a:r>
          </a:p>
          <a:p>
            <a:r>
              <a:rPr lang="et-EE" dirty="0" smtClean="0"/>
              <a:t>Ebameeldiv  õhuvool toas</a:t>
            </a:r>
          </a:p>
          <a:p>
            <a:r>
              <a:rPr lang="et-EE" dirty="0" smtClean="0"/>
              <a:t>Müra </a:t>
            </a:r>
          </a:p>
          <a:p>
            <a:r>
              <a:rPr lang="et-EE" dirty="0" smtClean="0"/>
              <a:t>Väikesed võimsused</a:t>
            </a:r>
            <a:endParaRPr lang="et-EE" dirty="0"/>
          </a:p>
          <a:p>
            <a:endParaRPr lang="et-EE" b="1" dirty="0" smtClean="0"/>
          </a:p>
        </p:txBody>
      </p:sp>
      <p:pic>
        <p:nvPicPr>
          <p:cNvPr id="1026" name="Picture 2" descr="http://www.kytteproff.ee/wp-content/uploads/2012/01/lk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054188"/>
            <a:ext cx="4598249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aksumgrupp.ee/et/wp-content/uploads/2013/04/Fuji-%C3%B5hksoojuspump-kw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05064"/>
            <a:ext cx="3312368" cy="237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2707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ait-nord.ee/wp-content/uploads/2014/07/lasteaed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1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/>
              <a:t>Risti hooldekodu Läänemaal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4583999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/>
              <a:t>Tallinna Diakoonia haigla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 smtClean="0"/>
          </a:p>
          <a:p>
            <a:r>
              <a:rPr lang="et-EE" dirty="0" smtClean="0"/>
              <a:t>Kaskaadis  kaks 31kW  soojuspumpa</a:t>
            </a:r>
          </a:p>
          <a:p>
            <a:r>
              <a:rPr lang="et-EE" dirty="0" smtClean="0"/>
              <a:t>Katab suurma osa maja küttebilansist</a:t>
            </a:r>
          </a:p>
          <a:p>
            <a:r>
              <a:rPr lang="et-EE" dirty="0" smtClean="0"/>
              <a:t>Radiaatorküte, ventilatsiooni eelküte ning soe tarbevesi</a:t>
            </a:r>
          </a:p>
          <a:p>
            <a:r>
              <a:rPr lang="et-EE" dirty="0" smtClean="0"/>
              <a:t>Lisakütteks kaugküte</a:t>
            </a:r>
          </a:p>
          <a:p>
            <a:r>
              <a:rPr lang="et-EE" dirty="0"/>
              <a:t>K</a:t>
            </a:r>
            <a:r>
              <a:rPr lang="et-EE" dirty="0" smtClean="0"/>
              <a:t>augkütet </a:t>
            </a:r>
            <a:r>
              <a:rPr lang="et-EE" dirty="0"/>
              <a:t>tarbitakse printsiibil, mis tagab võimalikult suure temperatuuride vahe soojustrassist laekuva ning trassi tagasi suunatava küttevee vahel. </a:t>
            </a:r>
            <a:endParaRPr lang="et-EE" dirty="0" smtClean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2888716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Picture 2" descr="http://ait-nord.ee/wp-content/uploads/2014/08/Diakooni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5" y="771424"/>
            <a:ext cx="9127945" cy="608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163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ait-nord.ee/wp-content/uploads/2014/08/Diakoonia-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" y="764703"/>
            <a:ext cx="9140552" cy="609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9266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928694"/>
          </a:xfrm>
        </p:spPr>
        <p:txBody>
          <a:bodyPr>
            <a:noAutofit/>
          </a:bodyPr>
          <a:lstStyle/>
          <a:p>
            <a:pPr algn="ctr"/>
            <a:r>
              <a:rPr lang="et-EE" sz="4000" dirty="0"/>
              <a:t>Korteriühistu</a:t>
            </a:r>
            <a:r>
              <a:rPr lang="en-US" sz="4000" dirty="0"/>
              <a:t> </a:t>
            </a:r>
            <a:r>
              <a:rPr lang="en-US" sz="4000" dirty="0" err="1"/>
              <a:t>Märja</a:t>
            </a:r>
            <a:r>
              <a:rPr lang="et-EE" sz="4000" dirty="0"/>
              <a:t> alevikus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/>
              <a:t>Paigaldatud kaks 31kW </a:t>
            </a:r>
            <a:r>
              <a:rPr lang="en-US" dirty="0" err="1" smtClean="0"/>
              <a:t>õhk-vesi</a:t>
            </a:r>
            <a:r>
              <a:rPr lang="et-EE" dirty="0" smtClean="0"/>
              <a:t> </a:t>
            </a:r>
            <a:r>
              <a:rPr lang="en-US" dirty="0" err="1" smtClean="0"/>
              <a:t>soojuspum</a:t>
            </a:r>
            <a:r>
              <a:rPr lang="et-EE" dirty="0" smtClean="0"/>
              <a:t>pa</a:t>
            </a:r>
          </a:p>
          <a:p>
            <a:r>
              <a:rPr lang="en-US" dirty="0" err="1" smtClean="0"/>
              <a:t>Lisakütteallikas</a:t>
            </a:r>
            <a:r>
              <a:rPr lang="en-US" dirty="0" smtClean="0"/>
              <a:t> </a:t>
            </a:r>
            <a:r>
              <a:rPr lang="en-US" dirty="0" err="1" smtClean="0"/>
              <a:t>kaugküte</a:t>
            </a:r>
            <a:r>
              <a:rPr lang="et-EE" dirty="0" smtClean="0"/>
              <a:t>.</a:t>
            </a:r>
            <a:endParaRPr lang="en-US" dirty="0" smtClean="0"/>
          </a:p>
          <a:p>
            <a:r>
              <a:rPr lang="en-US" dirty="0" err="1" smtClean="0"/>
              <a:t>Hoonet</a:t>
            </a:r>
            <a:r>
              <a:rPr lang="en-US" dirty="0" smtClean="0"/>
              <a:t> </a:t>
            </a:r>
            <a:r>
              <a:rPr lang="en-US" dirty="0" err="1" smtClean="0"/>
              <a:t>köetakse</a:t>
            </a:r>
            <a:r>
              <a:rPr lang="en-US" dirty="0" smtClean="0"/>
              <a:t> </a:t>
            </a:r>
            <a:r>
              <a:rPr lang="en-US" dirty="0" err="1" smtClean="0"/>
              <a:t>radiaatoritega</a:t>
            </a:r>
            <a:r>
              <a:rPr lang="et-EE" dirty="0" smtClean="0"/>
              <a:t>.</a:t>
            </a:r>
            <a:endParaRPr lang="en-US" dirty="0" smtClean="0"/>
          </a:p>
          <a:p>
            <a:r>
              <a:rPr lang="et-EE" dirty="0" smtClean="0"/>
              <a:t>Eelnev sooja hind 107</a:t>
            </a:r>
            <a:r>
              <a:rPr lang="en-US" dirty="0" smtClean="0"/>
              <a:t> EU</a:t>
            </a:r>
            <a:r>
              <a:rPr lang="et-EE" dirty="0" smtClean="0"/>
              <a:t>R/MWh</a:t>
            </a:r>
          </a:p>
          <a:p>
            <a:r>
              <a:rPr lang="et-EE" dirty="0" smtClean="0"/>
              <a:t>Uus sooja </a:t>
            </a:r>
            <a:r>
              <a:rPr lang="en-US" dirty="0" smtClean="0"/>
              <a:t>hind 45 EUR/</a:t>
            </a:r>
            <a:r>
              <a:rPr lang="en-US" dirty="0" err="1" smtClean="0"/>
              <a:t>MWh</a:t>
            </a:r>
            <a:endParaRPr lang="en-US" dirty="0" smtClean="0"/>
          </a:p>
          <a:p>
            <a:endParaRPr lang="et-EE" b="1" dirty="0" smtClean="0"/>
          </a:p>
          <a:p>
            <a:r>
              <a:rPr lang="en-US" b="1" dirty="0" err="1" smtClean="0"/>
              <a:t>Kokkuhoid</a:t>
            </a:r>
            <a:r>
              <a:rPr lang="en-US" b="1" dirty="0" smtClean="0"/>
              <a:t> </a:t>
            </a:r>
            <a:r>
              <a:rPr lang="en-US" b="1" dirty="0" err="1" smtClean="0"/>
              <a:t>aastas</a:t>
            </a:r>
            <a:r>
              <a:rPr lang="en-US" b="1" dirty="0" smtClean="0"/>
              <a:t> </a:t>
            </a:r>
            <a:r>
              <a:rPr lang="en-US" b="1" dirty="0" err="1" smtClean="0"/>
              <a:t>võrreldes</a:t>
            </a:r>
            <a:r>
              <a:rPr lang="en-US" b="1" dirty="0" smtClean="0"/>
              <a:t> </a:t>
            </a:r>
            <a:r>
              <a:rPr lang="en-US" b="1" dirty="0" err="1" smtClean="0"/>
              <a:t>kaugküttega</a:t>
            </a:r>
            <a:r>
              <a:rPr lang="en-US" b="1" dirty="0" smtClean="0"/>
              <a:t> 11 000 </a:t>
            </a:r>
            <a:r>
              <a:rPr lang="en-US" b="1" dirty="0" err="1" smtClean="0"/>
              <a:t>EURi</a:t>
            </a:r>
            <a:r>
              <a:rPr lang="et-EE" b="1" dirty="0" smtClean="0"/>
              <a:t> !</a:t>
            </a:r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35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ärj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21101"/>
            <a:ext cx="9144000" cy="5536899"/>
          </a:xfrm>
        </p:spPr>
      </p:pic>
    </p:spTree>
    <p:extLst>
      <p:ext uri="{BB962C8B-B14F-4D97-AF65-F5344CB8AC3E}">
        <p14:creationId xmlns:p14="http://schemas.microsoft.com/office/powerpoint/2010/main" val="272372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/>
              <a:t>Korteriühistu Tutermaal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 smtClean="0"/>
          </a:p>
          <a:p>
            <a:r>
              <a:rPr lang="et-EE" dirty="0" smtClean="0"/>
              <a:t>Üks</a:t>
            </a:r>
            <a:r>
              <a:rPr lang="en-US" dirty="0" smtClean="0"/>
              <a:t> 31kW </a:t>
            </a:r>
            <a:r>
              <a:rPr lang="en-US" dirty="0" err="1" smtClean="0"/>
              <a:t>õhk-vesisoojuspum</a:t>
            </a:r>
            <a:r>
              <a:rPr lang="et-EE" dirty="0" smtClean="0"/>
              <a:t>p</a:t>
            </a:r>
          </a:p>
          <a:p>
            <a:r>
              <a:rPr lang="en-US" dirty="0" err="1" smtClean="0"/>
              <a:t>Lisakütt</a:t>
            </a:r>
            <a:r>
              <a:rPr lang="et-EE" dirty="0" smtClean="0"/>
              <a:t>eks </a:t>
            </a:r>
            <a:r>
              <a:rPr lang="en-US" dirty="0" err="1" smtClean="0"/>
              <a:t>õlikatel</a:t>
            </a:r>
            <a:endParaRPr lang="et-EE" dirty="0"/>
          </a:p>
          <a:p>
            <a:r>
              <a:rPr lang="en-US" dirty="0" err="1" smtClean="0"/>
              <a:t>Hoonet</a:t>
            </a:r>
            <a:r>
              <a:rPr lang="en-US" dirty="0" smtClean="0"/>
              <a:t> </a:t>
            </a:r>
            <a:r>
              <a:rPr lang="en-US" dirty="0" err="1" smtClean="0"/>
              <a:t>köetakse</a:t>
            </a:r>
            <a:r>
              <a:rPr lang="en-US" dirty="0" smtClean="0"/>
              <a:t> </a:t>
            </a:r>
            <a:r>
              <a:rPr lang="en-US" dirty="0" err="1" smtClean="0"/>
              <a:t>radiaatoritega</a:t>
            </a:r>
            <a:endParaRPr lang="en-US" dirty="0" smtClean="0"/>
          </a:p>
          <a:p>
            <a:r>
              <a:rPr lang="et-EE" dirty="0" smtClean="0"/>
              <a:t>Sooja hind </a:t>
            </a:r>
            <a:r>
              <a:rPr lang="en-US" dirty="0" smtClean="0"/>
              <a:t>44 EUR/</a:t>
            </a:r>
            <a:r>
              <a:rPr lang="en-US" dirty="0" err="1" smtClean="0"/>
              <a:t>MWh</a:t>
            </a:r>
            <a:endParaRPr lang="en-US" dirty="0" smtClean="0"/>
          </a:p>
          <a:p>
            <a:endParaRPr lang="et-EE" b="1" dirty="0" smtClean="0"/>
          </a:p>
          <a:p>
            <a:r>
              <a:rPr lang="en-US" b="1" dirty="0" err="1" smtClean="0"/>
              <a:t>Kokkuhoid</a:t>
            </a:r>
            <a:r>
              <a:rPr lang="en-US" b="1" dirty="0" smtClean="0"/>
              <a:t> </a:t>
            </a:r>
            <a:r>
              <a:rPr lang="en-US" b="1" dirty="0" err="1" smtClean="0"/>
              <a:t>aastas</a:t>
            </a:r>
            <a:r>
              <a:rPr lang="en-US" b="1" dirty="0" smtClean="0"/>
              <a:t> </a:t>
            </a:r>
            <a:r>
              <a:rPr lang="en-US" b="1" dirty="0" err="1" smtClean="0"/>
              <a:t>võrreldes</a:t>
            </a:r>
            <a:r>
              <a:rPr lang="en-US" b="1" dirty="0" smtClean="0"/>
              <a:t> </a:t>
            </a:r>
            <a:r>
              <a:rPr lang="en-US" b="1" dirty="0" err="1" smtClean="0"/>
              <a:t>õliküttega</a:t>
            </a:r>
            <a:r>
              <a:rPr lang="en-US" b="1" dirty="0" smtClean="0"/>
              <a:t> 6000 </a:t>
            </a:r>
            <a:r>
              <a:rPr lang="en-US" b="1" dirty="0" err="1" smtClean="0"/>
              <a:t>EURi</a:t>
            </a:r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9734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uterma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485291"/>
            <a:ext cx="4248472" cy="6372709"/>
          </a:xfrm>
        </p:spPr>
      </p:pic>
    </p:spTree>
    <p:extLst>
      <p:ext uri="{BB962C8B-B14F-4D97-AF65-F5344CB8AC3E}">
        <p14:creationId xmlns:p14="http://schemas.microsoft.com/office/powerpoint/2010/main" val="36241280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pPr algn="ctr"/>
            <a:r>
              <a:rPr lang="et-EE" dirty="0" smtClean="0"/>
              <a:t>Kiili lasteaed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t-EE" dirty="0" smtClean="0"/>
              <a:t>Paigaldatud kaks 31kW </a:t>
            </a:r>
            <a:r>
              <a:rPr lang="en-US" dirty="0" smtClean="0"/>
              <a:t> </a:t>
            </a:r>
            <a:r>
              <a:rPr lang="en-US" dirty="0" err="1" smtClean="0"/>
              <a:t>õhk-vesi</a:t>
            </a:r>
            <a:r>
              <a:rPr lang="et-EE" dirty="0" smtClean="0"/>
              <a:t> </a:t>
            </a:r>
            <a:r>
              <a:rPr lang="en-US" dirty="0" err="1" smtClean="0"/>
              <a:t>soojuspum</a:t>
            </a:r>
            <a:r>
              <a:rPr lang="et-EE" dirty="0" smtClean="0"/>
              <a:t>pa</a:t>
            </a:r>
          </a:p>
          <a:p>
            <a:r>
              <a:rPr lang="en-US" dirty="0" err="1" smtClean="0"/>
              <a:t>Lisaküt</a:t>
            </a:r>
            <a:r>
              <a:rPr lang="et-EE" dirty="0" smtClean="0"/>
              <a:t>teks on</a:t>
            </a:r>
            <a:r>
              <a:rPr lang="en-US" dirty="0" smtClean="0"/>
              <a:t> </a:t>
            </a:r>
            <a:r>
              <a:rPr lang="en-US" dirty="0" err="1" smtClean="0"/>
              <a:t>elekter</a:t>
            </a:r>
            <a:endParaRPr lang="et-EE" dirty="0"/>
          </a:p>
          <a:p>
            <a:r>
              <a:rPr lang="et-EE" dirty="0" smtClean="0"/>
              <a:t>Kasutusel </a:t>
            </a:r>
            <a:r>
              <a:rPr lang="en-US" dirty="0" err="1" smtClean="0"/>
              <a:t>põranda</a:t>
            </a:r>
            <a:r>
              <a:rPr lang="et-EE" dirty="0" smtClean="0"/>
              <a:t>,-</a:t>
            </a:r>
            <a:r>
              <a:rPr lang="en-US" dirty="0" smtClean="0"/>
              <a:t> </a:t>
            </a:r>
            <a:r>
              <a:rPr lang="en-US" dirty="0" err="1" smtClean="0"/>
              <a:t>ja</a:t>
            </a:r>
            <a:r>
              <a:rPr lang="en-US" dirty="0" smtClean="0"/>
              <a:t> </a:t>
            </a:r>
            <a:r>
              <a:rPr lang="en-US" dirty="0" err="1" smtClean="0"/>
              <a:t>ventilatsioo</a:t>
            </a:r>
            <a:r>
              <a:rPr lang="et-EE" dirty="0" smtClean="0"/>
              <a:t>niküte</a:t>
            </a:r>
          </a:p>
          <a:p>
            <a:r>
              <a:rPr lang="en-US" dirty="0" err="1" smtClean="0"/>
              <a:t>Lisaks</a:t>
            </a:r>
            <a:r>
              <a:rPr lang="en-US" dirty="0" smtClean="0"/>
              <a:t> </a:t>
            </a:r>
            <a:r>
              <a:rPr lang="en-US" dirty="0" err="1" smtClean="0"/>
              <a:t>basseiniküte</a:t>
            </a:r>
            <a:endParaRPr lang="en-US" dirty="0" smtClean="0"/>
          </a:p>
          <a:p>
            <a:endParaRPr lang="et-EE" b="1" dirty="0" smtClean="0"/>
          </a:p>
          <a:p>
            <a:r>
              <a:rPr lang="en-US" b="1" dirty="0" err="1" smtClean="0"/>
              <a:t>Kaugkütte</a:t>
            </a:r>
            <a:r>
              <a:rPr lang="en-US" b="1" dirty="0" smtClean="0"/>
              <a:t> hind </a:t>
            </a:r>
            <a:r>
              <a:rPr lang="en-US" b="1" dirty="0" err="1" smtClean="0"/>
              <a:t>piirkonnas</a:t>
            </a:r>
            <a:r>
              <a:rPr lang="en-US" b="1" dirty="0" smtClean="0"/>
              <a:t> 102 EUR/</a:t>
            </a:r>
            <a:r>
              <a:rPr lang="en-US" b="1" dirty="0" err="1" smtClean="0"/>
              <a:t>MWh</a:t>
            </a:r>
            <a:r>
              <a:rPr lang="en-US" b="1" dirty="0" smtClean="0"/>
              <a:t>,</a:t>
            </a:r>
            <a:endParaRPr lang="et-EE" b="1" dirty="0"/>
          </a:p>
          <a:p>
            <a:r>
              <a:rPr lang="et-EE" b="1" dirty="0" smtClean="0"/>
              <a:t>S</a:t>
            </a:r>
            <a:r>
              <a:rPr lang="en-US" b="1" dirty="0" err="1" smtClean="0"/>
              <a:t>oojuspumpadest</a:t>
            </a:r>
            <a:r>
              <a:rPr lang="en-US" b="1" dirty="0" smtClean="0"/>
              <a:t> </a:t>
            </a:r>
            <a:r>
              <a:rPr lang="en-US" b="1" dirty="0" err="1" smtClean="0"/>
              <a:t>saadud</a:t>
            </a:r>
            <a:r>
              <a:rPr lang="en-US" b="1" dirty="0" smtClean="0"/>
              <a:t> </a:t>
            </a:r>
            <a:r>
              <a:rPr lang="en-US" b="1" dirty="0" err="1" smtClean="0"/>
              <a:t>soojuse</a:t>
            </a:r>
            <a:r>
              <a:rPr lang="et-EE" b="1" dirty="0" smtClean="0"/>
              <a:t> hind</a:t>
            </a:r>
            <a:r>
              <a:rPr lang="en-US" b="1" dirty="0" smtClean="0"/>
              <a:t> </a:t>
            </a:r>
            <a:r>
              <a:rPr lang="et-EE" b="1" dirty="0"/>
              <a:t>5</a:t>
            </a:r>
            <a:r>
              <a:rPr lang="en-US" b="1" dirty="0" smtClean="0"/>
              <a:t>4 EUR</a:t>
            </a:r>
            <a:r>
              <a:rPr lang="et-EE" b="1" dirty="0" smtClean="0"/>
              <a:t>/</a:t>
            </a:r>
            <a:r>
              <a:rPr lang="en-US" b="1" dirty="0" err="1" smtClean="0"/>
              <a:t>MWh</a:t>
            </a:r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4061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kiili lasteae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77418"/>
            <a:ext cx="9144000" cy="6080582"/>
          </a:xfrm>
        </p:spPr>
      </p:pic>
    </p:spTree>
    <p:extLst>
      <p:ext uri="{BB962C8B-B14F-4D97-AF65-F5344CB8AC3E}">
        <p14:creationId xmlns:p14="http://schemas.microsoft.com/office/powerpoint/2010/main" val="3909608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10649"/>
            <a:ext cx="3118410" cy="359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Õhk-vesi </a:t>
            </a:r>
            <a:r>
              <a:rPr lang="et-EE" dirty="0" smtClean="0"/>
              <a:t>soojuspump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t-EE" b="1" u="sng" dirty="0" smtClean="0"/>
              <a:t>Eelised:</a:t>
            </a:r>
            <a:endParaRPr lang="et-EE" b="1" u="sng" dirty="0"/>
          </a:p>
          <a:p>
            <a:pPr lvl="0"/>
            <a:r>
              <a:rPr lang="et-EE" dirty="0" smtClean="0"/>
              <a:t>Ei vaja väliskontuuri</a:t>
            </a:r>
            <a:endParaRPr lang="et-EE" dirty="0"/>
          </a:p>
          <a:p>
            <a:pPr lvl="0"/>
            <a:r>
              <a:rPr lang="et-EE" dirty="0" smtClean="0"/>
              <a:t>Sobib ka väkese krundi korral</a:t>
            </a:r>
            <a:endParaRPr lang="et-EE" dirty="0"/>
          </a:p>
          <a:p>
            <a:r>
              <a:rPr lang="et-EE" dirty="0" smtClean="0"/>
              <a:t>Mugav /Automaatne</a:t>
            </a:r>
          </a:p>
          <a:p>
            <a:r>
              <a:rPr lang="et-EE" dirty="0" smtClean="0"/>
              <a:t>Eleketrihinna tõusus korral,</a:t>
            </a:r>
          </a:p>
          <a:p>
            <a:pPr marL="0" indent="0">
              <a:buNone/>
            </a:pPr>
            <a:r>
              <a:rPr lang="et-EE" dirty="0" smtClean="0"/>
              <a:t>    suureneb küttekulu vaid 1/3 võrra</a:t>
            </a:r>
            <a:endParaRPr lang="et-EE" dirty="0"/>
          </a:p>
          <a:p>
            <a:pPr marL="0" indent="0">
              <a:buNone/>
            </a:pPr>
            <a:r>
              <a:rPr lang="et-EE" b="1" u="sng" dirty="0"/>
              <a:t/>
            </a:r>
            <a:br>
              <a:rPr lang="et-EE" b="1" u="sng" dirty="0"/>
            </a:br>
            <a:r>
              <a:rPr lang="et-EE" b="1" u="sng" dirty="0" smtClean="0"/>
              <a:t>Puudused:</a:t>
            </a:r>
            <a:endParaRPr lang="et-EE" b="1" u="sng" dirty="0"/>
          </a:p>
          <a:p>
            <a:pPr lvl="0"/>
            <a:r>
              <a:rPr lang="et-EE" dirty="0"/>
              <a:t>Seadme piiratud </a:t>
            </a:r>
            <a:r>
              <a:rPr lang="et-EE" dirty="0" smtClean="0"/>
              <a:t>küttevõimsus</a:t>
            </a:r>
            <a:endParaRPr lang="et-EE" dirty="0"/>
          </a:p>
          <a:p>
            <a:pPr lvl="0"/>
            <a:r>
              <a:rPr lang="et-EE" dirty="0"/>
              <a:t>E</a:t>
            </a:r>
            <a:r>
              <a:rPr lang="et-EE" dirty="0" smtClean="0"/>
              <a:t>fektiivsus </a:t>
            </a:r>
            <a:r>
              <a:rPr lang="et-EE" dirty="0"/>
              <a:t>sõltub </a:t>
            </a:r>
            <a:r>
              <a:rPr lang="et-EE" dirty="0" smtClean="0"/>
              <a:t>välistemperatuurist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96672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/>
              <a:t>Korteriühistu Koskla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t-EE" dirty="0" smtClean="0"/>
          </a:p>
          <a:p>
            <a:r>
              <a:rPr lang="et-EE" dirty="0" smtClean="0"/>
              <a:t>Paigaldatud 31kW õhk-vesi soojuspump</a:t>
            </a:r>
          </a:p>
          <a:p>
            <a:r>
              <a:rPr lang="et-EE" dirty="0" smtClean="0"/>
              <a:t>Tagab enamuse maja soojusvajadusest</a:t>
            </a:r>
          </a:p>
          <a:p>
            <a:r>
              <a:rPr lang="et-EE" dirty="0" smtClean="0"/>
              <a:t>Kasutusel radiaatorid</a:t>
            </a:r>
          </a:p>
          <a:p>
            <a:r>
              <a:rPr lang="et-EE" dirty="0" smtClean="0"/>
              <a:t>Toodab ka sooja tarbevett</a:t>
            </a:r>
          </a:p>
          <a:p>
            <a:r>
              <a:rPr lang="et-EE" smtClean="0"/>
              <a:t>Aasta keskmine COP </a:t>
            </a:r>
            <a:r>
              <a:rPr lang="et-EE" dirty="0" smtClean="0"/>
              <a:t>3,2</a:t>
            </a:r>
          </a:p>
          <a:p>
            <a:r>
              <a:rPr lang="et-EE" dirty="0" smtClean="0"/>
              <a:t>Eelnev sooja hind 82 EUR/MWh</a:t>
            </a:r>
          </a:p>
          <a:p>
            <a:r>
              <a:rPr lang="et-EE" dirty="0" smtClean="0"/>
              <a:t>Sooja hind praegu 46 EUR/MWh</a:t>
            </a:r>
          </a:p>
          <a:p>
            <a:r>
              <a:rPr lang="et-EE" dirty="0" smtClean="0"/>
              <a:t>Eelnev kulu küttele aastas 22 000 EUR</a:t>
            </a:r>
          </a:p>
          <a:p>
            <a:r>
              <a:rPr lang="et-EE" dirty="0" smtClean="0"/>
              <a:t>Kulu küttele praegu 12 500 EUR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40269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5" name="Picture 2" descr="http://ait-nord.ee/wp-content/uploads/2014/08/Koskla-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1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5956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Picture 8" descr="http://ait-nord.ee/wp-content/uploads/2014/08/Koskl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731"/>
            <a:ext cx="9144000" cy="646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4515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70597"/>
            <a:ext cx="5483345" cy="639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4960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12" y="404664"/>
            <a:ext cx="8229600" cy="1143000"/>
          </a:xfrm>
        </p:spPr>
        <p:txBody>
          <a:bodyPr/>
          <a:lstStyle/>
          <a:p>
            <a:pPr algn="ctr"/>
            <a:r>
              <a:rPr lang="et-EE" dirty="0" smtClean="0"/>
              <a:t>Maasoojuspump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389120"/>
          </a:xfrm>
        </p:spPr>
        <p:txBody>
          <a:bodyPr>
            <a:normAutofit fontScale="85000" lnSpcReduction="20000"/>
          </a:bodyPr>
          <a:lstStyle/>
          <a:p>
            <a:endParaRPr lang="et-EE" b="1" u="sng" dirty="0" smtClean="0"/>
          </a:p>
          <a:p>
            <a:r>
              <a:rPr lang="et-EE" b="1" u="sng" dirty="0" smtClean="0"/>
              <a:t>Eelised:</a:t>
            </a:r>
          </a:p>
          <a:p>
            <a:r>
              <a:rPr lang="et-EE" dirty="0" smtClean="0"/>
              <a:t>Töötab ka väga madalatel temeperatuuridel</a:t>
            </a:r>
          </a:p>
          <a:p>
            <a:r>
              <a:rPr lang="et-EE" dirty="0" smtClean="0"/>
              <a:t>Odavad ülalpidamiskulud</a:t>
            </a:r>
          </a:p>
          <a:p>
            <a:r>
              <a:rPr lang="et-EE" dirty="0" smtClean="0"/>
              <a:t>Mugav / automaatne</a:t>
            </a:r>
          </a:p>
          <a:p>
            <a:r>
              <a:rPr lang="et-EE" dirty="0" smtClean="0"/>
              <a:t>Soodne sooja hind.</a:t>
            </a:r>
          </a:p>
          <a:p>
            <a:r>
              <a:rPr lang="et-EE" dirty="0"/>
              <a:t>Eleketrihinna tõusus </a:t>
            </a:r>
            <a:r>
              <a:rPr lang="et-EE" dirty="0" smtClean="0"/>
              <a:t>korral,</a:t>
            </a:r>
            <a:endParaRPr lang="et-EE" dirty="0"/>
          </a:p>
          <a:p>
            <a:pPr marL="0" indent="0">
              <a:buNone/>
            </a:pPr>
            <a:r>
              <a:rPr lang="et-EE" dirty="0"/>
              <a:t>    suureneb küttekulu vaid 1/3 võrra</a:t>
            </a:r>
          </a:p>
          <a:p>
            <a:endParaRPr lang="et-EE" dirty="0" smtClean="0"/>
          </a:p>
          <a:p>
            <a:endParaRPr lang="et-EE" dirty="0" smtClean="0"/>
          </a:p>
          <a:p>
            <a:r>
              <a:rPr lang="et-EE" b="1" u="sng" dirty="0" smtClean="0"/>
              <a:t>Puudused:</a:t>
            </a:r>
          </a:p>
          <a:p>
            <a:r>
              <a:rPr lang="et-EE" dirty="0" smtClean="0"/>
              <a:t>Esialgne investeering on suhteliselt suur;</a:t>
            </a:r>
          </a:p>
          <a:p>
            <a:r>
              <a:rPr lang="et-EE" dirty="0" smtClean="0"/>
              <a:t>Vajab maakontuuri.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276872"/>
            <a:ext cx="2286000" cy="389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030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079718" cy="4803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54797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060848"/>
            <a:ext cx="8229600" cy="1143000"/>
          </a:xfrm>
        </p:spPr>
        <p:txBody>
          <a:bodyPr/>
          <a:lstStyle/>
          <a:p>
            <a:pPr algn="ctr"/>
            <a:r>
              <a:rPr lang="et-EE" dirty="0" smtClean="0"/>
              <a:t>Kontuuride paigaldusviisid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1124559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/>
              <a:t>Horisontaalkollektor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 smtClean="0"/>
              <a:t>Plussid:</a:t>
            </a:r>
          </a:p>
          <a:p>
            <a:r>
              <a:rPr lang="et-EE" dirty="0" smtClean="0"/>
              <a:t>Odav</a:t>
            </a:r>
          </a:p>
          <a:p>
            <a:r>
              <a:rPr lang="et-EE" dirty="0" smtClean="0"/>
              <a:t>Lihtne paigaldada </a:t>
            </a:r>
          </a:p>
          <a:p>
            <a:r>
              <a:rPr lang="et-EE" dirty="0" smtClean="0"/>
              <a:t>Ei nõua erilube</a:t>
            </a:r>
          </a:p>
          <a:p>
            <a:pPr marL="0" indent="0">
              <a:buNone/>
            </a:pPr>
            <a:r>
              <a:rPr lang="et-EE" dirty="0" smtClean="0"/>
              <a:t>Miinused:</a:t>
            </a:r>
          </a:p>
          <a:p>
            <a:r>
              <a:rPr lang="et-EE" dirty="0" smtClean="0"/>
              <a:t>Nõuab suurt maa-ala</a:t>
            </a:r>
          </a:p>
          <a:p>
            <a:r>
              <a:rPr lang="et-EE" dirty="0" smtClean="0"/>
              <a:t>Rikub haljastuse</a:t>
            </a:r>
          </a:p>
          <a:p>
            <a:r>
              <a:rPr lang="et-EE" dirty="0" smtClean="0"/>
              <a:t>Kontuuri asukohta ei saa rajada teid ega hooneid</a:t>
            </a:r>
          </a:p>
          <a:p>
            <a:endParaRPr lang="et-EE" dirty="0" smtClean="0"/>
          </a:p>
        </p:txBody>
      </p:sp>
    </p:spTree>
    <p:extLst>
      <p:ext uri="{BB962C8B-B14F-4D97-AF65-F5344CB8AC3E}">
        <p14:creationId xmlns:p14="http://schemas.microsoft.com/office/powerpoint/2010/main" val="132327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Picture 2" descr="http://eechomeimprovements.co.uk/upload/27-07-12-1-33_GROUND-SOURCE-HEAT-PUMPS-EEC-HOME-IMPROVEMENTS-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" y="1340768"/>
            <a:ext cx="10312830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89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/>
              <a:t>Spiraalkollektor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/>
              <a:t>Plussid:</a:t>
            </a:r>
          </a:p>
          <a:p>
            <a:r>
              <a:rPr lang="et-EE" dirty="0" smtClean="0"/>
              <a:t>Võtab vähem ruumi kui horisontaalkollektor</a:t>
            </a:r>
          </a:p>
          <a:p>
            <a:endParaRPr lang="et-EE" dirty="0"/>
          </a:p>
          <a:p>
            <a:r>
              <a:rPr lang="et-EE" dirty="0" smtClean="0"/>
              <a:t>Miinused:</a:t>
            </a:r>
          </a:p>
          <a:p>
            <a:r>
              <a:rPr lang="et-EE" dirty="0" smtClean="0"/>
              <a:t>Ligi kolm korda kallim kui horisontaalkollektor</a:t>
            </a:r>
          </a:p>
          <a:p>
            <a:r>
              <a:rPr lang="et-EE" dirty="0" smtClean="0"/>
              <a:t>Soojus tuleb suvel maapinda tagasi juhtida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255171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9"/>
            <a:ext cx="9168733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95725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Picture 2" descr="http://www.movekgrupp.com/data/img/skeem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5155974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encrypted-tbn1.gstatic.com/images?q=tbn:ANd9GcRuBQoBa9B7ZjaXsgdJyTdr6FxcV7cuQcX05_heXrSUvCSjz9KGj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44824"/>
            <a:ext cx="2497992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0472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pPr algn="ctr"/>
            <a:r>
              <a:rPr lang="et-EE" dirty="0" smtClean="0"/>
              <a:t>Energiakaev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389120"/>
          </a:xfrm>
        </p:spPr>
        <p:txBody>
          <a:bodyPr/>
          <a:lstStyle/>
          <a:p>
            <a:pPr marL="0" indent="0">
              <a:buNone/>
            </a:pPr>
            <a:r>
              <a:rPr lang="et-EE" dirty="0" smtClean="0"/>
              <a:t>Plussid:</a:t>
            </a:r>
          </a:p>
          <a:p>
            <a:r>
              <a:rPr lang="et-EE" dirty="0" smtClean="0"/>
              <a:t>Ühtlane temperatuur </a:t>
            </a:r>
          </a:p>
          <a:p>
            <a:r>
              <a:rPr lang="et-EE" dirty="0" smtClean="0"/>
              <a:t>Võimalus kasutada passiivjahutust läbi aasta</a:t>
            </a:r>
          </a:p>
          <a:p>
            <a:r>
              <a:rPr lang="et-EE" dirty="0" smtClean="0"/>
              <a:t>10% efektiivsem kui spiraal,- ja horisontaalkollektor</a:t>
            </a:r>
          </a:p>
          <a:p>
            <a:r>
              <a:rPr lang="et-EE" dirty="0" smtClean="0"/>
              <a:t>Nõuab väga vähe ruumi</a:t>
            </a:r>
          </a:p>
          <a:p>
            <a:pPr marL="0" indent="0">
              <a:buNone/>
            </a:pPr>
            <a:r>
              <a:rPr lang="et-EE" dirty="0" smtClean="0"/>
              <a:t>Miinused:</a:t>
            </a:r>
          </a:p>
          <a:p>
            <a:r>
              <a:rPr lang="et-EE" dirty="0" smtClean="0"/>
              <a:t>10-12 korda kallim kui horisontaalkollektor</a:t>
            </a:r>
          </a:p>
          <a:p>
            <a:r>
              <a:rPr lang="et-EE" dirty="0" smtClean="0"/>
              <a:t>Vaja eriluba</a:t>
            </a:r>
          </a:p>
          <a:p>
            <a:r>
              <a:rPr lang="et-EE" dirty="0" smtClean="0"/>
              <a:t>Oht keskonnareostusele</a:t>
            </a:r>
          </a:p>
          <a:p>
            <a:endParaRPr lang="et-EE" dirty="0" smtClean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0489121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greenearthenergy.co.uk/sites/default/files/gallery/collections/g_HeatPump_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764704"/>
            <a:ext cx="6552728" cy="589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9134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pPr algn="ctr"/>
            <a:r>
              <a:rPr lang="et-EE" dirty="0" smtClean="0"/>
              <a:t>Avatud puurkaev</a:t>
            </a:r>
            <a:endParaRPr lang="et-EE" dirty="0"/>
          </a:p>
        </p:txBody>
      </p:sp>
      <p:pic>
        <p:nvPicPr>
          <p:cNvPr id="5" name="Picture 2" descr="http://ait-nord.ee/wp-content/uploads/2014/03/Maasoojuspumba-paigaldamisviis-avatud-s%C3%BCsteem-puurkaevud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28335"/>
            <a:ext cx="7657055" cy="500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5593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/>
              <a:t>Suletud kontuur veekogus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 smtClean="0"/>
              <a:t>Plussid</a:t>
            </a:r>
          </a:p>
          <a:p>
            <a:r>
              <a:rPr lang="et-EE" dirty="0" smtClean="0"/>
              <a:t>Hea soojusülekanne</a:t>
            </a:r>
          </a:p>
          <a:p>
            <a:r>
              <a:rPr lang="et-EE" dirty="0" smtClean="0"/>
              <a:t>Kasutatav aastaläbi</a:t>
            </a:r>
          </a:p>
          <a:p>
            <a:r>
              <a:rPr lang="et-EE" dirty="0" smtClean="0"/>
              <a:t>Sügavamate veekogude puhul võimalik kasutada passiivjahutust</a:t>
            </a:r>
          </a:p>
          <a:p>
            <a:pPr marL="0" indent="0">
              <a:buNone/>
            </a:pPr>
            <a:r>
              <a:rPr lang="et-EE" dirty="0" smtClean="0"/>
              <a:t>Miinused</a:t>
            </a:r>
          </a:p>
          <a:p>
            <a:r>
              <a:rPr lang="et-EE" dirty="0" smtClean="0"/>
              <a:t>Laevad ja jää võivad kontuuri kahjustada</a:t>
            </a:r>
          </a:p>
          <a:p>
            <a:r>
              <a:rPr lang="et-EE" dirty="0" smtClean="0"/>
              <a:t>Lekkekohta väga raske tuvastada</a:t>
            </a:r>
          </a:p>
          <a:p>
            <a:r>
              <a:rPr lang="et-EE" dirty="0" smtClean="0"/>
              <a:t>Suur materjali kulu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3779159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/>
              <a:t>Avatud kontuur veekogus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 smtClean="0"/>
              <a:t>Plussid:</a:t>
            </a:r>
          </a:p>
          <a:p>
            <a:r>
              <a:rPr lang="et-EE" dirty="0" smtClean="0"/>
              <a:t>Lihtsam paigaldada</a:t>
            </a:r>
          </a:p>
          <a:p>
            <a:r>
              <a:rPr lang="et-EE" dirty="0" smtClean="0"/>
              <a:t>Saab kasutada ka sadamates ja tiheda liiklusega veekogudes</a:t>
            </a:r>
          </a:p>
          <a:p>
            <a:pPr marL="0" indent="0">
              <a:buNone/>
            </a:pPr>
            <a:endParaRPr lang="et-EE" dirty="0" smtClean="0"/>
          </a:p>
          <a:p>
            <a:pPr marL="0" indent="0">
              <a:buNone/>
            </a:pPr>
            <a:r>
              <a:rPr lang="et-EE" dirty="0" smtClean="0"/>
              <a:t>Miinused:</a:t>
            </a:r>
          </a:p>
          <a:p>
            <a:r>
              <a:rPr lang="et-EE" dirty="0" smtClean="0"/>
              <a:t>Nõuab sagedamini hooldust ja puhastamist</a:t>
            </a:r>
          </a:p>
          <a:p>
            <a:r>
              <a:rPr lang="et-EE" dirty="0" smtClean="0"/>
              <a:t>Töötab kuni +0.2 C veetemperatuurini</a:t>
            </a:r>
          </a:p>
          <a:p>
            <a:endParaRPr lang="et-EE" dirty="0" smtClean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1791909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pPr algn="ctr"/>
            <a:r>
              <a:rPr lang="et-EE" dirty="0" smtClean="0"/>
              <a:t>Meremuuseum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00808"/>
            <a:ext cx="8229600" cy="438912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en-US" dirty="0" smtClean="0"/>
          </a:p>
          <a:p>
            <a:r>
              <a:rPr lang="et-EE" dirty="0" smtClean="0"/>
              <a:t>Paigaldatud  kolm </a:t>
            </a:r>
            <a:r>
              <a:rPr lang="en-US" dirty="0" err="1" smtClean="0"/>
              <a:t>maasoojuspum</a:t>
            </a:r>
            <a:r>
              <a:rPr lang="et-EE" dirty="0" smtClean="0"/>
              <a:t>pa</a:t>
            </a:r>
            <a:endParaRPr lang="en-US" dirty="0" smtClean="0"/>
          </a:p>
          <a:p>
            <a:r>
              <a:rPr lang="et-EE" dirty="0" smtClean="0"/>
              <a:t>Koguvõimsus </a:t>
            </a:r>
            <a:r>
              <a:rPr lang="en-US" dirty="0"/>
              <a:t>400kW</a:t>
            </a:r>
            <a:endParaRPr lang="et-EE" dirty="0" smtClean="0"/>
          </a:p>
          <a:p>
            <a:r>
              <a:rPr lang="en-US" dirty="0" err="1" smtClean="0"/>
              <a:t>Soojusallika</a:t>
            </a:r>
            <a:r>
              <a:rPr lang="et-EE" dirty="0" smtClean="0"/>
              <a:t>ks on </a:t>
            </a:r>
            <a:r>
              <a:rPr lang="en-US" dirty="0" err="1" smtClean="0"/>
              <a:t>merevesi</a:t>
            </a:r>
            <a:endParaRPr lang="et-EE" dirty="0" smtClean="0"/>
          </a:p>
          <a:p>
            <a:r>
              <a:rPr lang="et-EE" dirty="0" smtClean="0"/>
              <a:t>Kasutusel avatud süsteem</a:t>
            </a:r>
            <a:endParaRPr lang="en-US" dirty="0" smtClean="0"/>
          </a:p>
          <a:p>
            <a:r>
              <a:rPr lang="et-EE" dirty="0" smtClean="0"/>
              <a:t>Kasutusuel</a:t>
            </a:r>
            <a:r>
              <a:rPr lang="en-US" dirty="0" smtClean="0"/>
              <a:t> </a:t>
            </a:r>
            <a:r>
              <a:rPr lang="en-US" dirty="0" err="1" smtClean="0"/>
              <a:t>põranda</a:t>
            </a:r>
            <a:r>
              <a:rPr lang="et-EE" dirty="0" smtClean="0"/>
              <a:t>,- </a:t>
            </a:r>
            <a:r>
              <a:rPr lang="en-US" dirty="0" err="1" smtClean="0"/>
              <a:t>ja</a:t>
            </a:r>
            <a:r>
              <a:rPr lang="en-US" dirty="0" smtClean="0"/>
              <a:t> </a:t>
            </a:r>
            <a:r>
              <a:rPr lang="en-US" dirty="0" err="1" smtClean="0"/>
              <a:t>ventilatsiooni</a:t>
            </a:r>
            <a:r>
              <a:rPr lang="et-EE" dirty="0" smtClean="0"/>
              <a:t> küte</a:t>
            </a:r>
          </a:p>
          <a:p>
            <a:r>
              <a:rPr lang="et-EE" dirty="0" smtClean="0"/>
              <a:t>Samuti toodetkakse mereveest ka vajalik jahutus (sh 40 % sellest moodustab passiivjahutus)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 err="1" smtClean="0"/>
              <a:t>Kokkuhoid</a:t>
            </a:r>
            <a:r>
              <a:rPr lang="en-US" b="1" dirty="0" smtClean="0"/>
              <a:t> </a:t>
            </a:r>
            <a:r>
              <a:rPr lang="en-US" b="1" dirty="0" err="1" smtClean="0"/>
              <a:t>aastas</a:t>
            </a:r>
            <a:r>
              <a:rPr lang="en-US" b="1" dirty="0" smtClean="0"/>
              <a:t> </a:t>
            </a:r>
            <a:r>
              <a:rPr lang="en-US" b="1" dirty="0" err="1" smtClean="0"/>
              <a:t>võrreldes</a:t>
            </a:r>
            <a:r>
              <a:rPr lang="en-US" b="1" dirty="0" smtClean="0"/>
              <a:t> </a:t>
            </a:r>
            <a:r>
              <a:rPr lang="en-US" b="1" dirty="0" err="1" smtClean="0"/>
              <a:t>elektrienergiaga</a:t>
            </a:r>
            <a:r>
              <a:rPr lang="en-US" b="1" dirty="0" smtClean="0"/>
              <a:t> 70 000 </a:t>
            </a:r>
            <a:r>
              <a:rPr lang="en-US" b="1" dirty="0" err="1" smtClean="0"/>
              <a:t>EURi</a:t>
            </a:r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3855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eremuuseum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052737"/>
            <a:ext cx="9182529" cy="5805264"/>
          </a:xfrm>
        </p:spPr>
      </p:pic>
    </p:spTree>
    <p:extLst>
      <p:ext uri="{BB962C8B-B14F-4D97-AF65-F5344CB8AC3E}">
        <p14:creationId xmlns:p14="http://schemas.microsoft.com/office/powerpoint/2010/main" val="19205582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/>
              <a:t>Hellenurme mõis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 smtClean="0"/>
          </a:p>
          <a:p>
            <a:endParaRPr lang="et-EE" dirty="0" smtClean="0"/>
          </a:p>
          <a:p>
            <a:r>
              <a:rPr lang="et-EE" dirty="0" smtClean="0"/>
              <a:t>Seadmeks 67 kW maasoojuspump</a:t>
            </a:r>
          </a:p>
          <a:p>
            <a:r>
              <a:rPr lang="et-EE" dirty="0" smtClean="0"/>
              <a:t>Kinnine kontuur järves</a:t>
            </a:r>
          </a:p>
          <a:p>
            <a:r>
              <a:rPr lang="et-EE" dirty="0" smtClean="0"/>
              <a:t>Radiaatorküte </a:t>
            </a:r>
          </a:p>
          <a:p>
            <a:r>
              <a:rPr lang="et-EE" dirty="0" smtClean="0"/>
              <a:t>Soetarbevesi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6119460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Picture 2" descr="http://ait-nord.ee/wp-content/uploads/2014/11/IMG_67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1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115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t-EE" dirty="0" smtClean="0"/>
              <a:t>Aurusti suurus ja lamelli vahe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 smtClean="0"/>
          </a:p>
          <a:p>
            <a:r>
              <a:rPr lang="et-EE" dirty="0" smtClean="0"/>
              <a:t>Mida suurem on aurusti kogupind, seda efektiivsem on seade </a:t>
            </a:r>
          </a:p>
          <a:p>
            <a:r>
              <a:rPr lang="et-EE" dirty="0" smtClean="0"/>
              <a:t>Mida suurem on lamellivahe seda harvemini peab seade ennast sulatama.</a:t>
            </a:r>
          </a:p>
          <a:p>
            <a:r>
              <a:rPr lang="et-EE" dirty="0" smtClean="0"/>
              <a:t>Sulatusenergia võetakse akumulatsioonipaagist.</a:t>
            </a:r>
          </a:p>
          <a:p>
            <a:r>
              <a:rPr lang="et-EE" dirty="0" smtClean="0"/>
              <a:t>Mida kallimaks läheb elektrienergia, seda suuremaks muutuvad õhk-vesi soojuspumpade välisosad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87933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/>
              <a:t>Kallemäe </a:t>
            </a:r>
            <a:r>
              <a:rPr lang="et-EE" dirty="0" smtClean="0"/>
              <a:t>kool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 smtClean="0"/>
          </a:p>
          <a:p>
            <a:r>
              <a:rPr lang="et-EE" dirty="0" smtClean="0"/>
              <a:t>Üks suurimaid maasoojuspumpade süsteeme</a:t>
            </a:r>
          </a:p>
          <a:p>
            <a:r>
              <a:rPr lang="et-EE" dirty="0" smtClean="0"/>
              <a:t>Paigaldatud  kaskaadi kolm 88kW maasoojuspumpa</a:t>
            </a:r>
          </a:p>
          <a:p>
            <a:r>
              <a:rPr lang="et-EE" dirty="0" smtClean="0"/>
              <a:t>Koguvõimsus 264 kW </a:t>
            </a:r>
          </a:p>
          <a:p>
            <a:r>
              <a:rPr lang="et-EE" dirty="0" smtClean="0"/>
              <a:t>Majas radiaatorküte</a:t>
            </a:r>
          </a:p>
          <a:p>
            <a:r>
              <a:rPr lang="et-EE" dirty="0" smtClean="0"/>
              <a:t>Lisaks kütavad pumbad ka basseini </a:t>
            </a:r>
          </a:p>
          <a:p>
            <a:r>
              <a:rPr lang="et-EE" dirty="0" smtClean="0"/>
              <a:t>Kontuuri pikkus ca. 11 000m 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066953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Picture 2" descr="http://ait-nord.ee/wp-content/uploads/2014/07/v%C3%B5imla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" y="755252"/>
            <a:ext cx="9143465" cy="609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147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" name="Picture 2" descr="http://ait-nord.ee/wp-content/uploads/2014/07/pump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93303"/>
            <a:ext cx="4176464" cy="626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1774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t-EE" dirty="0" smtClean="0"/>
              <a:t>Kaugkütte katlamaja Kiikla külas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 smtClean="0"/>
          </a:p>
          <a:p>
            <a:r>
              <a:rPr lang="et-EE" dirty="0" smtClean="0"/>
              <a:t>Eesti suurim soojuspumpade baasil baseeruv katlamaja</a:t>
            </a:r>
          </a:p>
          <a:p>
            <a:r>
              <a:rPr lang="et-EE" dirty="0" smtClean="0"/>
              <a:t>Väljundvõimsus 500kW</a:t>
            </a:r>
          </a:p>
          <a:p>
            <a:r>
              <a:rPr lang="et-EE" dirty="0" smtClean="0"/>
              <a:t>Kaskaadis  viis 100kW maasoojuspumpa</a:t>
            </a:r>
          </a:p>
          <a:p>
            <a:r>
              <a:rPr lang="et-EE" dirty="0" smtClean="0"/>
              <a:t>Kõrgetemperatuurilised seamed mis suudavad tagada pealevoolu temperatuuri </a:t>
            </a:r>
            <a:r>
              <a:rPr lang="et-EE" dirty="0"/>
              <a:t>kuni 75c </a:t>
            </a:r>
            <a:endParaRPr lang="et-EE" dirty="0" smtClean="0"/>
          </a:p>
          <a:p>
            <a:r>
              <a:rPr lang="et-EE" dirty="0" smtClean="0"/>
              <a:t>Soojusallikaks on kaevanduskäikude vesi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8404237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098" name="Picture 2" descr="http://ait-nord.ee/wp-content/uploads/2014/08/Kiik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83158" cy="612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5180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5122" name="Picture 2" descr="http://ait-nord.ee/wp-content/uploads/2014/08/Kiikla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2794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/>
              <a:t>Metalli maja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 smtClean="0"/>
          </a:p>
          <a:p>
            <a:r>
              <a:rPr lang="et-EE" dirty="0" smtClean="0"/>
              <a:t>Neli 14kW õhk-vesi soojuspumpa koos jahutusega</a:t>
            </a:r>
          </a:p>
          <a:p>
            <a:r>
              <a:rPr lang="et-EE" dirty="0" smtClean="0"/>
              <a:t>47kW maasoojuspump</a:t>
            </a:r>
          </a:p>
          <a:p>
            <a:r>
              <a:rPr lang="et-EE" dirty="0" smtClean="0"/>
              <a:t>108 kW maasoojuspump</a:t>
            </a:r>
          </a:p>
          <a:p>
            <a:r>
              <a:rPr lang="et-EE" dirty="0" smtClean="0"/>
              <a:t>30 aktiveeritud vaia</a:t>
            </a:r>
          </a:p>
          <a:p>
            <a:r>
              <a:rPr lang="et-EE" dirty="0" smtClean="0"/>
              <a:t>80kW drycooler </a:t>
            </a:r>
          </a:p>
          <a:p>
            <a:r>
              <a:rPr lang="et-EE" dirty="0" smtClean="0"/>
              <a:t>Lisakütteks elekter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17535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Picture 2" descr="http://www.uusmaa.ee/metallimaja/files/Image/large/1381830975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939"/>
            <a:ext cx="9144000" cy="646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7397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dirty="0" smtClean="0"/>
              <a:t>Küsimused?</a:t>
            </a:r>
            <a:endParaRPr lang="et-EE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854" y="2600287"/>
            <a:ext cx="4270019" cy="425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371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484784"/>
            <a:ext cx="8305800" cy="1728192"/>
          </a:xfrm>
        </p:spPr>
        <p:txBody>
          <a:bodyPr>
            <a:normAutofit/>
          </a:bodyPr>
          <a:lstStyle/>
          <a:p>
            <a:pPr algn="ctr"/>
            <a:r>
              <a:rPr lang="et-EE" sz="4000" dirty="0" smtClean="0"/>
              <a:t>Tänud kuulamast!</a:t>
            </a:r>
            <a:endParaRPr lang="en-US" sz="4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pPr algn="ctr"/>
            <a:r>
              <a:rPr lang="et-EE" dirty="0" smtClean="0"/>
              <a:t>Lamelli vahe väike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7170" name="Picture 2" descr="C:\Users\Raul\AppData\Local\Microsoft\Windows\Temporary Internet Files\Content.Outlook\RKTMF3OK\20150112_16001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10795" y="-284689"/>
            <a:ext cx="5135909" cy="913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3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pPr algn="ctr"/>
            <a:r>
              <a:rPr lang="et-EE" dirty="0" smtClean="0"/>
              <a:t>Lamelli vahe suur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6146" name="Picture 2" descr="C:\Users\Raul\AppData\Local\Microsoft\Windows\Temporary Internet Files\Content.Outlook\RKTMF3OK\20150112_15383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23270" y="-319758"/>
            <a:ext cx="5167986" cy="918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78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5536" y="27089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t-EE" dirty="0"/>
              <a:t>Õhk-vesi </a:t>
            </a:r>
            <a:r>
              <a:rPr lang="et-EE" dirty="0" smtClean="0"/>
              <a:t>soojuspumba lahendused </a:t>
            </a:r>
            <a:r>
              <a:rPr lang="et-EE" dirty="0"/>
              <a:t/>
            </a:r>
            <a:br>
              <a:rPr lang="et-EE" dirty="0"/>
            </a:b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87962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6264</TotalTime>
  <Words>692</Words>
  <Application>Microsoft Office PowerPoint</Application>
  <PresentationFormat>On-screen Show (4:3)</PresentationFormat>
  <Paragraphs>215</Paragraphs>
  <Slides>69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Flow</vt:lpstr>
      <vt:lpstr>PowerPoint Presentation</vt:lpstr>
      <vt:lpstr>Soojuspump</vt:lpstr>
      <vt:lpstr>Õhk-õhk soojuspump</vt:lpstr>
      <vt:lpstr>Õhk-vesi soojuspump</vt:lpstr>
      <vt:lpstr>PowerPoint Presentation</vt:lpstr>
      <vt:lpstr>Aurusti suurus ja lamelli vahe</vt:lpstr>
      <vt:lpstr>Lamelli vahe väike</vt:lpstr>
      <vt:lpstr>Lamelli vahe suur</vt:lpstr>
      <vt:lpstr>Õhk-vesi soojuspumba lahendused  </vt:lpstr>
      <vt:lpstr>PowerPoint Presentation</vt:lpstr>
      <vt:lpstr>PowerPoint Presentation</vt:lpstr>
      <vt:lpstr>Sisepaigaldusega Õhk-vesi soojuspump eramajale</vt:lpstr>
      <vt:lpstr>PowerPoint Presentation</vt:lpstr>
      <vt:lpstr>PowerPoint Presentation</vt:lpstr>
      <vt:lpstr>PowerPoint Presentation</vt:lpstr>
      <vt:lpstr>PowerPoint Presentation</vt:lpstr>
      <vt:lpstr>Sisepaigaldusega õhk-vesi soojuspump koos ventseadmega</vt:lpstr>
      <vt:lpstr>PowerPoint Presentation</vt:lpstr>
      <vt:lpstr>Sisepaigaldusega õhk-vesi soojuspump kortermajadele ja tööstushoonetele</vt:lpstr>
      <vt:lpstr>PowerPoint Presentation</vt:lpstr>
      <vt:lpstr>Välja paigaldatavad õhk-vesi soojuspumbad eramajadele</vt:lpstr>
      <vt:lpstr>PowerPoint Presentation</vt:lpstr>
      <vt:lpstr>PowerPoint Presentation</vt:lpstr>
      <vt:lpstr>PowerPoint Presentation</vt:lpstr>
      <vt:lpstr>PowerPoint Presentation</vt:lpstr>
      <vt:lpstr>Välja paigaldatavad õhk-vesi soojuspumbad tööstushoonetele, ühiskondlikele hoonetele ja kortermajadele</vt:lpstr>
      <vt:lpstr>Eesti Lennuakadeemia</vt:lpstr>
      <vt:lpstr>PowerPoint Presentation</vt:lpstr>
      <vt:lpstr>PowerPoint Presentation</vt:lpstr>
      <vt:lpstr>Risti hooldekodu Läänemaal</vt:lpstr>
      <vt:lpstr>Tallinna Diakoonia haigla </vt:lpstr>
      <vt:lpstr>PowerPoint Presentation</vt:lpstr>
      <vt:lpstr>PowerPoint Presentation</vt:lpstr>
      <vt:lpstr>Korteriühistu Märja alevikus</vt:lpstr>
      <vt:lpstr>PowerPoint Presentation</vt:lpstr>
      <vt:lpstr>Korteriühistu Tutermaal</vt:lpstr>
      <vt:lpstr>PowerPoint Presentation</vt:lpstr>
      <vt:lpstr>Kiili lasteaed</vt:lpstr>
      <vt:lpstr>PowerPoint Presentation</vt:lpstr>
      <vt:lpstr>Korteriühistu Koskla 7</vt:lpstr>
      <vt:lpstr>PowerPoint Presentation</vt:lpstr>
      <vt:lpstr>PowerPoint Presentation</vt:lpstr>
      <vt:lpstr>PowerPoint Presentation</vt:lpstr>
      <vt:lpstr>Maasoojuspump</vt:lpstr>
      <vt:lpstr>PowerPoint Presentation</vt:lpstr>
      <vt:lpstr>Kontuuride paigaldusviisid</vt:lpstr>
      <vt:lpstr>Horisontaalkollektor</vt:lpstr>
      <vt:lpstr>PowerPoint Presentation</vt:lpstr>
      <vt:lpstr>Spiraalkollektor</vt:lpstr>
      <vt:lpstr>PowerPoint Presentation</vt:lpstr>
      <vt:lpstr>Energiakaev</vt:lpstr>
      <vt:lpstr>PowerPoint Presentation</vt:lpstr>
      <vt:lpstr>Avatud puurkaev</vt:lpstr>
      <vt:lpstr>Suletud kontuur veekogus</vt:lpstr>
      <vt:lpstr>Avatud kontuur veekogus</vt:lpstr>
      <vt:lpstr>Meremuuseum</vt:lpstr>
      <vt:lpstr>PowerPoint Presentation</vt:lpstr>
      <vt:lpstr>Hellenurme mõis</vt:lpstr>
      <vt:lpstr>PowerPoint Presentation</vt:lpstr>
      <vt:lpstr>Kallemäe kool</vt:lpstr>
      <vt:lpstr>PowerPoint Presentation</vt:lpstr>
      <vt:lpstr>PowerPoint Presentation</vt:lpstr>
      <vt:lpstr>Kaugkütte katlamaja Kiikla külas</vt:lpstr>
      <vt:lpstr>PowerPoint Presentation</vt:lpstr>
      <vt:lpstr>PowerPoint Presentation</vt:lpstr>
      <vt:lpstr>Metalli maja</vt:lpstr>
      <vt:lpstr>PowerPoint Presentation</vt:lpstr>
      <vt:lpstr>Küsimused?</vt:lpstr>
      <vt:lpstr>Tänud kuulamast!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Pilt</dc:title>
  <dc:creator>Raul</dc:creator>
  <cp:lastModifiedBy>ivar</cp:lastModifiedBy>
  <cp:revision>153</cp:revision>
  <dcterms:created xsi:type="dcterms:W3CDTF">2006-08-16T00:00:00Z</dcterms:created>
  <dcterms:modified xsi:type="dcterms:W3CDTF">2015-02-20T08:42:07Z</dcterms:modified>
</cp:coreProperties>
</file>