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8999537" cy="6840537"/>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26" name="PlaceHolder 2"/>
          <p:cNvSpPr>
            <a:spLocks noGrp="1"/>
          </p:cNvSpPr>
          <p:nvPr>
            <p:ph type="body"/>
          </p:nvPr>
        </p:nvSpPr>
        <p:spPr>
          <a:xfrm>
            <a:off x="449640" y="160056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27" name="PlaceHolder 3"/>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29"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30"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31"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32" name="PlaceHolder 5"/>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34"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35" name="PlaceHolder 3"/>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pic>
        <p:nvPicPr>
          <p:cNvPr id="36" name="" descr=""/>
          <p:cNvPicPr/>
          <p:nvPr/>
        </p:nvPicPr>
        <p:blipFill>
          <a:blip r:embed="rId2"/>
          <a:stretch/>
        </p:blipFill>
        <p:spPr>
          <a:xfrm>
            <a:off x="2013480" y="1600200"/>
            <a:ext cx="4971600" cy="3966840"/>
          </a:xfrm>
          <a:prstGeom prst="rect">
            <a:avLst/>
          </a:prstGeom>
          <a:ln>
            <a:noFill/>
          </a:ln>
        </p:spPr>
      </p:pic>
      <p:pic>
        <p:nvPicPr>
          <p:cNvPr id="37" name="" descr=""/>
          <p:cNvPicPr/>
          <p:nvPr/>
        </p:nvPicPr>
        <p:blipFill>
          <a:blip r:embed="rId3"/>
          <a:stretch/>
        </p:blipFill>
        <p:spPr>
          <a:xfrm>
            <a:off x="2013480" y="1600200"/>
            <a:ext cx="4971600" cy="39668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41" name="PlaceHolder 2"/>
          <p:cNvSpPr>
            <a:spLocks noGrp="1"/>
          </p:cNvSpPr>
          <p:nvPr>
            <p:ph type="subTitle"/>
          </p:nvPr>
        </p:nvSpPr>
        <p:spPr>
          <a:xfrm>
            <a:off x="449640" y="1600560"/>
            <a:ext cx="8099280" cy="396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43"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45"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46" name="PlaceHolder 3"/>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1404000" y="2448000"/>
            <a:ext cx="7199640" cy="450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50"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51" name="PlaceHolder 3"/>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52" name="PlaceHolder 4"/>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5" name="PlaceHolder 2"/>
          <p:cNvSpPr>
            <a:spLocks noGrp="1"/>
          </p:cNvSpPr>
          <p:nvPr>
            <p:ph type="subTitle"/>
          </p:nvPr>
        </p:nvSpPr>
        <p:spPr>
          <a:xfrm>
            <a:off x="449640" y="1600560"/>
            <a:ext cx="8099280" cy="396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54"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55"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56"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58"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59"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60" name="PlaceHolder 4"/>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62" name="PlaceHolder 2"/>
          <p:cNvSpPr>
            <a:spLocks noGrp="1"/>
          </p:cNvSpPr>
          <p:nvPr>
            <p:ph type="body"/>
          </p:nvPr>
        </p:nvSpPr>
        <p:spPr>
          <a:xfrm>
            <a:off x="449640" y="160056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63" name="PlaceHolder 3"/>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65"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66"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67"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68" name="PlaceHolder 5"/>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70"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71" name="PlaceHolder 3"/>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pic>
        <p:nvPicPr>
          <p:cNvPr id="72" name="" descr=""/>
          <p:cNvPicPr/>
          <p:nvPr/>
        </p:nvPicPr>
        <p:blipFill>
          <a:blip r:embed="rId2"/>
          <a:stretch/>
        </p:blipFill>
        <p:spPr>
          <a:xfrm>
            <a:off x="2013480" y="1600200"/>
            <a:ext cx="4971600" cy="3966840"/>
          </a:xfrm>
          <a:prstGeom prst="rect">
            <a:avLst/>
          </a:prstGeom>
          <a:ln>
            <a:noFill/>
          </a:ln>
        </p:spPr>
      </p:pic>
      <p:pic>
        <p:nvPicPr>
          <p:cNvPr id="73" name="" descr=""/>
          <p:cNvPicPr/>
          <p:nvPr/>
        </p:nvPicPr>
        <p:blipFill>
          <a:blip r:embed="rId3"/>
          <a:stretch/>
        </p:blipFill>
        <p:spPr>
          <a:xfrm>
            <a:off x="2013480" y="1600200"/>
            <a:ext cx="4971600" cy="396684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77" name="PlaceHolder 2"/>
          <p:cNvSpPr>
            <a:spLocks noGrp="1"/>
          </p:cNvSpPr>
          <p:nvPr>
            <p:ph type="subTitle"/>
          </p:nvPr>
        </p:nvSpPr>
        <p:spPr>
          <a:xfrm>
            <a:off x="449640" y="1600560"/>
            <a:ext cx="8099280" cy="396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79"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81"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82" name="PlaceHolder 3"/>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7"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1404000" y="2448000"/>
            <a:ext cx="7199640" cy="450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86"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87" name="PlaceHolder 3"/>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88" name="PlaceHolder 4"/>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90"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91"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92"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94"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95"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96" name="PlaceHolder 4"/>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98" name="PlaceHolder 2"/>
          <p:cNvSpPr>
            <a:spLocks noGrp="1"/>
          </p:cNvSpPr>
          <p:nvPr>
            <p:ph type="body"/>
          </p:nvPr>
        </p:nvSpPr>
        <p:spPr>
          <a:xfrm>
            <a:off x="449640" y="160056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99" name="PlaceHolder 3"/>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01"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02"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03"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04" name="PlaceHolder 5"/>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06"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07" name="PlaceHolder 3"/>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pic>
        <p:nvPicPr>
          <p:cNvPr id="108" name="" descr=""/>
          <p:cNvPicPr/>
          <p:nvPr/>
        </p:nvPicPr>
        <p:blipFill>
          <a:blip r:embed="rId2"/>
          <a:stretch/>
        </p:blipFill>
        <p:spPr>
          <a:xfrm>
            <a:off x="2013480" y="1600200"/>
            <a:ext cx="4971600" cy="3966840"/>
          </a:xfrm>
          <a:prstGeom prst="rect">
            <a:avLst/>
          </a:prstGeom>
          <a:ln>
            <a:noFill/>
          </a:ln>
        </p:spPr>
      </p:pic>
      <p:pic>
        <p:nvPicPr>
          <p:cNvPr id="109" name="" descr=""/>
          <p:cNvPicPr/>
          <p:nvPr/>
        </p:nvPicPr>
        <p:blipFill>
          <a:blip r:embed="rId3"/>
          <a:stretch/>
        </p:blipFill>
        <p:spPr>
          <a:xfrm>
            <a:off x="2013480" y="1600200"/>
            <a:ext cx="4971600" cy="396684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4"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15" name="PlaceHolder 2"/>
          <p:cNvSpPr>
            <a:spLocks noGrp="1"/>
          </p:cNvSpPr>
          <p:nvPr>
            <p:ph type="subTitle"/>
          </p:nvPr>
        </p:nvSpPr>
        <p:spPr>
          <a:xfrm>
            <a:off x="449640" y="1600560"/>
            <a:ext cx="8099280" cy="396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17"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9"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0" name="PlaceHolder 3"/>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19"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20" name="PlaceHolder 3"/>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1"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2" name="PlaceHolder 1"/>
          <p:cNvSpPr>
            <a:spLocks noGrp="1"/>
          </p:cNvSpPr>
          <p:nvPr>
            <p:ph type="subTitle"/>
          </p:nvPr>
        </p:nvSpPr>
        <p:spPr>
          <a:xfrm>
            <a:off x="1404000" y="2448000"/>
            <a:ext cx="7199640" cy="450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24"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25" name="PlaceHolder 3"/>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26" name="PlaceHolder 4"/>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28"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29"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30"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32"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33"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34" name="PlaceHolder 4"/>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36" name="PlaceHolder 2"/>
          <p:cNvSpPr>
            <a:spLocks noGrp="1"/>
          </p:cNvSpPr>
          <p:nvPr>
            <p:ph type="body"/>
          </p:nvPr>
        </p:nvSpPr>
        <p:spPr>
          <a:xfrm>
            <a:off x="449640" y="160056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37" name="PlaceHolder 3"/>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39"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40"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41"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42" name="PlaceHolder 5"/>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44" name="PlaceHolder 2"/>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45" name="PlaceHolder 3"/>
          <p:cNvSpPr>
            <a:spLocks noGrp="1"/>
          </p:cNvSpPr>
          <p:nvPr>
            <p:ph type="body"/>
          </p:nvPr>
        </p:nvSpPr>
        <p:spPr>
          <a:xfrm>
            <a:off x="449640" y="1600560"/>
            <a:ext cx="809928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pic>
        <p:nvPicPr>
          <p:cNvPr id="146" name="" descr=""/>
          <p:cNvPicPr/>
          <p:nvPr/>
        </p:nvPicPr>
        <p:blipFill>
          <a:blip r:embed="rId2"/>
          <a:stretch/>
        </p:blipFill>
        <p:spPr>
          <a:xfrm>
            <a:off x="2013480" y="1600200"/>
            <a:ext cx="4971600" cy="3966840"/>
          </a:xfrm>
          <a:prstGeom prst="rect">
            <a:avLst/>
          </a:prstGeom>
          <a:ln>
            <a:noFill/>
          </a:ln>
        </p:spPr>
      </p:pic>
      <p:pic>
        <p:nvPicPr>
          <p:cNvPr id="147" name="" descr=""/>
          <p:cNvPicPr/>
          <p:nvPr/>
        </p:nvPicPr>
        <p:blipFill>
          <a:blip r:embed="rId3"/>
          <a:stretch/>
        </p:blipFill>
        <p:spPr>
          <a:xfrm>
            <a:off x="2013480" y="1600200"/>
            <a:ext cx="4971600" cy="396684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404000" y="2448000"/>
            <a:ext cx="7199640" cy="4506840"/>
          </a:xfrm>
          <a:prstGeom prst="rect">
            <a:avLst/>
          </a:prstGeom>
        </p:spPr>
        <p:txBody>
          <a:bodyPr lIns="0" rIns="0" tIns="0" bIns="0" anchor="ctr"/>
          <a:p>
            <a:pPr algn="ctr"/>
            <a:endParaRPr b="0" lang="et-EE"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4"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5" name="PlaceHolder 3"/>
          <p:cNvSpPr>
            <a:spLocks noGrp="1"/>
          </p:cNvSpPr>
          <p:nvPr>
            <p:ph type="body"/>
          </p:nvPr>
        </p:nvSpPr>
        <p:spPr>
          <a:xfrm>
            <a:off x="44964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6" name="PlaceHolder 4"/>
          <p:cNvSpPr>
            <a:spLocks noGrp="1"/>
          </p:cNvSpPr>
          <p:nvPr>
            <p:ph type="body"/>
          </p:nvPr>
        </p:nvSpPr>
        <p:spPr>
          <a:xfrm>
            <a:off x="460008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18" name="PlaceHolder 2"/>
          <p:cNvSpPr>
            <a:spLocks noGrp="1"/>
          </p:cNvSpPr>
          <p:nvPr>
            <p:ph type="body"/>
          </p:nvPr>
        </p:nvSpPr>
        <p:spPr>
          <a:xfrm>
            <a:off x="449640" y="1600560"/>
            <a:ext cx="3952440" cy="396684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19"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20" name="PlaceHolder 4"/>
          <p:cNvSpPr>
            <a:spLocks noGrp="1"/>
          </p:cNvSpPr>
          <p:nvPr>
            <p:ph type="body"/>
          </p:nvPr>
        </p:nvSpPr>
        <p:spPr>
          <a:xfrm>
            <a:off x="4600080" y="367272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04000" y="2448000"/>
            <a:ext cx="7199640" cy="972000"/>
          </a:xfrm>
          <a:prstGeom prst="rect">
            <a:avLst/>
          </a:prstGeom>
        </p:spPr>
        <p:txBody>
          <a:bodyPr lIns="0" rIns="0" tIns="0" bIns="0" anchor="ctr"/>
          <a:p>
            <a:endParaRPr b="0" lang="en-GB" sz="5700" spc="-1" strike="noStrike">
              <a:solidFill>
                <a:srgbClr val="000000"/>
              </a:solidFill>
              <a:uFill>
                <a:solidFill>
                  <a:srgbClr val="ffffff"/>
                </a:solidFill>
              </a:uFill>
              <a:latin typeface="Roboto Condensed"/>
            </a:endParaRPr>
          </a:p>
        </p:txBody>
      </p:sp>
      <p:sp>
        <p:nvSpPr>
          <p:cNvPr id="22" name="PlaceHolder 2"/>
          <p:cNvSpPr>
            <a:spLocks noGrp="1"/>
          </p:cNvSpPr>
          <p:nvPr>
            <p:ph type="body"/>
          </p:nvPr>
        </p:nvSpPr>
        <p:spPr>
          <a:xfrm>
            <a:off x="44964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23" name="PlaceHolder 3"/>
          <p:cNvSpPr>
            <a:spLocks noGrp="1"/>
          </p:cNvSpPr>
          <p:nvPr>
            <p:ph type="body"/>
          </p:nvPr>
        </p:nvSpPr>
        <p:spPr>
          <a:xfrm>
            <a:off x="4600080" y="1600560"/>
            <a:ext cx="395244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
        <p:nvSpPr>
          <p:cNvPr id="24" name="PlaceHolder 4"/>
          <p:cNvSpPr>
            <a:spLocks noGrp="1"/>
          </p:cNvSpPr>
          <p:nvPr>
            <p:ph type="body"/>
          </p:nvPr>
        </p:nvSpPr>
        <p:spPr>
          <a:xfrm>
            <a:off x="449640" y="3672720"/>
            <a:ext cx="8099280" cy="1892160"/>
          </a:xfrm>
          <a:prstGeom prst="rect">
            <a:avLst/>
          </a:prstGeom>
        </p:spPr>
        <p:txBody>
          <a:bodyPr lIns="0" rIns="0" tIns="0" bIns="0"/>
          <a:p>
            <a:endParaRPr b="0" lang="en-GB" sz="3200" spc="-1" strike="noStrike">
              <a:solidFill>
                <a:srgbClr val="000000"/>
              </a:solidFill>
              <a:uFill>
                <a:solidFill>
                  <a:srgbClr val="ffffff"/>
                </a:solidFill>
              </a:uFill>
              <a:latin typeface="Roboto Condensed"/>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8.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1800360"/>
            <a:ext cx="8999280" cy="5039640"/>
          </a:xfrm>
          <a:prstGeom prst="rect">
            <a:avLst/>
          </a:prstGeom>
          <a:solidFill>
            <a:srgbClr val="0084d1"/>
          </a:solidFill>
          <a:ln w="9360">
            <a:noFill/>
          </a:ln>
        </p:spPr>
        <p:style>
          <a:lnRef idx="0"/>
          <a:fillRef idx="0"/>
          <a:effectRef idx="0"/>
          <a:fontRef idx="minor"/>
        </p:style>
      </p:sp>
      <p:sp>
        <p:nvSpPr>
          <p:cNvPr id="1" name="PlaceHolder 2"/>
          <p:cNvSpPr>
            <a:spLocks noGrp="1"/>
          </p:cNvSpPr>
          <p:nvPr>
            <p:ph type="title"/>
          </p:nvPr>
        </p:nvSpPr>
        <p:spPr>
          <a:xfrm>
            <a:off x="1404000" y="2448000"/>
            <a:ext cx="7199640" cy="1799640"/>
          </a:xfrm>
          <a:prstGeom prst="rect">
            <a:avLst/>
          </a:prstGeom>
        </p:spPr>
        <p:txBody>
          <a:bodyPr lIns="0" rIns="0" tIns="86400" bIns="0"/>
          <a:p>
            <a:pPr>
              <a:lnSpc>
                <a:spcPct val="100000"/>
              </a:lnSpc>
            </a:pPr>
            <a:r>
              <a:rPr b="0" lang="en-GB" sz="5700" spc="-1" strike="noStrike">
                <a:solidFill>
                  <a:srgbClr val="ffffff"/>
                </a:solidFill>
                <a:uFill>
                  <a:solidFill>
                    <a:srgbClr val="ffffff"/>
                  </a:solidFill>
                </a:uFill>
                <a:latin typeface="Roboto Condensed"/>
                <a:ea typeface="Microsoft YaHei"/>
              </a:rPr>
              <a:t>Esitlusslaidide kujundusest</a:t>
            </a:r>
            <a:endParaRPr b="0" lang="en-GB" sz="5700" spc="-1" strike="noStrike">
              <a:solidFill>
                <a:srgbClr val="000000"/>
              </a:solidFill>
              <a:uFill>
                <a:solidFill>
                  <a:srgbClr val="ffffff"/>
                </a:solidFill>
              </a:uFill>
              <a:latin typeface="Roboto Condensed"/>
            </a:endParaRPr>
          </a:p>
        </p:txBody>
      </p:sp>
      <p:pic>
        <p:nvPicPr>
          <p:cNvPr id="2" name="Picture 6" descr=""/>
          <p:cNvPicPr/>
          <p:nvPr/>
        </p:nvPicPr>
        <p:blipFill>
          <a:blip r:embed="rId2"/>
          <a:stretch/>
        </p:blipFill>
        <p:spPr>
          <a:xfrm>
            <a:off x="367200" y="352800"/>
            <a:ext cx="2988360" cy="1150920"/>
          </a:xfrm>
          <a:prstGeom prst="rect">
            <a:avLst/>
          </a:prstGeom>
          <a:ln>
            <a:noFill/>
          </a:ln>
        </p:spPr>
      </p:pic>
      <p:sp>
        <p:nvSpPr>
          <p:cNvPr id="3" name="PlaceHolder 3"/>
          <p:cNvSpPr>
            <a:spLocks noGrp="1"/>
          </p:cNvSpPr>
          <p:nvPr>
            <p:ph type="body"/>
          </p:nvPr>
        </p:nvSpPr>
        <p:spPr>
          <a:xfrm>
            <a:off x="449640" y="1600560"/>
            <a:ext cx="8099280" cy="396684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rPr>
              <a:t>Click to edit the outline text format</a:t>
            </a:r>
            <a:endParaRPr b="0" lang="en-GB" sz="3200" spc="-1" strike="noStrike">
              <a:solidFill>
                <a:srgbClr val="000000"/>
              </a:solidFill>
              <a:uFill>
                <a:solidFill>
                  <a:srgbClr val="ffffff"/>
                </a:solidFill>
              </a:uFill>
              <a:latin typeface="Roboto Condensed"/>
            </a:endParaRPr>
          </a:p>
          <a:p>
            <a:pPr lvl="1" marL="864000" indent="-324000">
              <a:buClr>
                <a:srgbClr val="000000"/>
              </a:buClr>
              <a:buSzPct val="75000"/>
              <a:buFont typeface="Symbol" charset="2"/>
              <a:buChar char=""/>
            </a:pPr>
            <a:r>
              <a:rPr b="0" lang="en-GB" sz="2400" spc="-1" strike="noStrike">
                <a:solidFill>
                  <a:srgbClr val="000000"/>
                </a:solidFill>
                <a:uFill>
                  <a:solidFill>
                    <a:srgbClr val="ffffff"/>
                  </a:solidFill>
                </a:uFill>
                <a:latin typeface="Roboto Condensed"/>
              </a:rPr>
              <a:t>Second Outline Level</a:t>
            </a:r>
            <a:endParaRPr b="0" lang="en-GB" sz="2400" spc="-1" strike="noStrike">
              <a:solidFill>
                <a:srgbClr val="000000"/>
              </a:solidFill>
              <a:uFill>
                <a:solidFill>
                  <a:srgbClr val="ffffff"/>
                </a:solidFill>
              </a:uFill>
              <a:latin typeface="Roboto Condensed"/>
            </a:endParaRPr>
          </a:p>
          <a:p>
            <a:pPr lvl="2" marL="1296000" indent="-288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Third Outline Level</a:t>
            </a:r>
            <a:endParaRPr b="0" lang="en-GB" sz="2000" spc="-1" strike="noStrike">
              <a:solidFill>
                <a:srgbClr val="000000"/>
              </a:solidFill>
              <a:uFill>
                <a:solidFill>
                  <a:srgbClr val="ffffff"/>
                </a:solidFill>
              </a:uFill>
              <a:latin typeface="Roboto Condensed"/>
            </a:endParaRPr>
          </a:p>
          <a:p>
            <a:pPr lvl="3" marL="1728000" indent="-216000">
              <a:buClr>
                <a:srgbClr val="000000"/>
              </a:buClr>
              <a:buSzPct val="75000"/>
              <a:buFont typeface="Symbol" charset="2"/>
              <a:buChar char=""/>
            </a:pPr>
            <a:r>
              <a:rPr b="0" lang="en-GB" sz="2000" spc="-1" strike="noStrike">
                <a:solidFill>
                  <a:srgbClr val="000000"/>
                </a:solidFill>
                <a:uFill>
                  <a:solidFill>
                    <a:srgbClr val="ffffff"/>
                  </a:solidFill>
                </a:uFill>
                <a:latin typeface="Roboto Condensed"/>
              </a:rPr>
              <a:t>Fourth Outline Level</a:t>
            </a:r>
            <a:endParaRPr b="0" lang="en-GB" sz="2000" spc="-1" strike="noStrike">
              <a:solidFill>
                <a:srgbClr val="000000"/>
              </a:solidFill>
              <a:uFill>
                <a:solidFill>
                  <a:srgbClr val="ffffff"/>
                </a:solidFill>
              </a:uFill>
              <a:latin typeface="Roboto Condensed"/>
            </a:endParaRPr>
          </a:p>
          <a:p>
            <a:pPr lvl="4" marL="2160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Fifth Outline Level</a:t>
            </a:r>
            <a:endParaRPr b="0" lang="en-GB" sz="2000" spc="-1" strike="noStrike">
              <a:solidFill>
                <a:srgbClr val="000000"/>
              </a:solidFill>
              <a:uFill>
                <a:solidFill>
                  <a:srgbClr val="ffffff"/>
                </a:solidFill>
              </a:uFill>
              <a:latin typeface="Roboto Condensed"/>
            </a:endParaRPr>
          </a:p>
          <a:p>
            <a:pPr lvl="5" marL="2592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Sixth Outline Level</a:t>
            </a:r>
            <a:endParaRPr b="0" lang="en-GB" sz="2000" spc="-1" strike="noStrike">
              <a:solidFill>
                <a:srgbClr val="000000"/>
              </a:solidFill>
              <a:uFill>
                <a:solidFill>
                  <a:srgbClr val="ffffff"/>
                </a:solidFill>
              </a:uFill>
              <a:latin typeface="Roboto Condensed"/>
            </a:endParaRPr>
          </a:p>
          <a:p>
            <a:pPr lvl="6" marL="3024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Seventh Outline Level</a:t>
            </a:r>
            <a:endParaRPr b="0" lang="en-GB" sz="2000" spc="-1" strike="noStrike">
              <a:solidFill>
                <a:srgbClr val="000000"/>
              </a:solidFill>
              <a:uFill>
                <a:solidFill>
                  <a:srgbClr val="ffffff"/>
                </a:solidFill>
              </a:uFill>
              <a:latin typeface="Roboto Condensed"/>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3280" y="540000"/>
            <a:ext cx="7919640" cy="1079640"/>
          </a:xfrm>
          <a:prstGeom prst="rect">
            <a:avLst/>
          </a:prstGeom>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Slaidi pealkiri vajadusel </a:t>
            </a:r>
            <a:r>
              <a:rPr b="1" lang="en-GB" sz="3600" spc="-1" strike="noStrike">
                <a:solidFill>
                  <a:srgbClr val="000000"/>
                </a:solidFill>
                <a:uFill>
                  <a:solidFill>
                    <a:srgbClr val="ffffff"/>
                  </a:solidFill>
                </a:uFill>
                <a:latin typeface="Roboto Condensed"/>
                <a:ea typeface="Microsoft YaHei"/>
              </a:rPr>
              <a:t>
</a:t>
            </a:r>
            <a:r>
              <a:rPr b="1" lang="en-GB" sz="3600" spc="-1" strike="noStrike">
                <a:solidFill>
                  <a:srgbClr val="000000"/>
                </a:solidFill>
                <a:uFill>
                  <a:solidFill>
                    <a:srgbClr val="ffffff"/>
                  </a:solidFill>
                </a:uFill>
                <a:latin typeface="Roboto Condensed"/>
                <a:ea typeface="Microsoft YaHei"/>
              </a:rPr>
              <a:t>kahel real</a:t>
            </a:r>
            <a:endParaRPr b="0" lang="en-GB" sz="5700" spc="-1" strike="noStrike">
              <a:solidFill>
                <a:srgbClr val="000000"/>
              </a:solidFill>
              <a:uFill>
                <a:solidFill>
                  <a:srgbClr val="ffffff"/>
                </a:solidFill>
              </a:uFill>
              <a:latin typeface="Roboto Condensed"/>
            </a:endParaRPr>
          </a:p>
        </p:txBody>
      </p:sp>
      <p:sp>
        <p:nvSpPr>
          <p:cNvPr id="39" name="PlaceHolder 2"/>
          <p:cNvSpPr>
            <a:spLocks noGrp="1"/>
          </p:cNvSpPr>
          <p:nvPr>
            <p:ph type="body"/>
          </p:nvPr>
        </p:nvSpPr>
        <p:spPr>
          <a:xfrm>
            <a:off x="503280" y="1768320"/>
            <a:ext cx="7919640" cy="451296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Click to edit the outline text format</a:t>
            </a:r>
            <a:endParaRPr b="0" lang="en-GB" sz="3200" spc="-1" strike="noStrike">
              <a:solidFill>
                <a:srgbClr val="000000"/>
              </a:solidFill>
              <a:uFill>
                <a:solidFill>
                  <a:srgbClr val="ffffff"/>
                </a:solidFill>
              </a:uFill>
              <a:latin typeface="Roboto Condensed"/>
            </a:endParaRPr>
          </a:p>
          <a:p>
            <a:pPr lvl="1" marL="864000" indent="-324000">
              <a:buClr>
                <a:srgbClr val="000000"/>
              </a:buClr>
              <a:buSzPct val="75000"/>
              <a:buFont typeface="Symbol" charset="2"/>
              <a:buChar char=""/>
            </a:pPr>
            <a:r>
              <a:rPr b="0" lang="en-GB" sz="3200" spc="-1" strike="noStrike">
                <a:solidFill>
                  <a:srgbClr val="000000"/>
                </a:solidFill>
                <a:uFill>
                  <a:solidFill>
                    <a:srgbClr val="ffffff"/>
                  </a:solidFill>
                </a:uFill>
                <a:latin typeface="Roboto Condensed"/>
                <a:ea typeface="Microsoft YaHei"/>
              </a:rPr>
              <a:t>Second Outline Level</a:t>
            </a:r>
            <a:endParaRPr b="0" lang="en-GB" sz="3200" spc="-1" strike="noStrike">
              <a:solidFill>
                <a:srgbClr val="000000"/>
              </a:solidFill>
              <a:uFill>
                <a:solidFill>
                  <a:srgbClr val="ffffff"/>
                </a:solidFill>
              </a:uFill>
              <a:latin typeface="Roboto Condensed"/>
            </a:endParaRPr>
          </a:p>
          <a:p>
            <a:pPr lvl="2" marL="1296000" indent="-288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Third Outline Level</a:t>
            </a:r>
            <a:endParaRPr b="0" lang="en-GB" sz="3200" spc="-1" strike="noStrike">
              <a:solidFill>
                <a:srgbClr val="000000"/>
              </a:solidFill>
              <a:uFill>
                <a:solidFill>
                  <a:srgbClr val="ffffff"/>
                </a:solidFill>
              </a:uFill>
              <a:latin typeface="Roboto Condensed"/>
            </a:endParaRPr>
          </a:p>
          <a:p>
            <a:pPr lvl="3" marL="1728000" indent="-216000">
              <a:buClr>
                <a:srgbClr val="000000"/>
              </a:buClr>
              <a:buSzPct val="75000"/>
              <a:buFont typeface="Symbol" charset="2"/>
              <a:buChar char=""/>
            </a:pPr>
            <a:r>
              <a:rPr b="0" lang="en-GB" sz="3200" spc="-1" strike="noStrike">
                <a:solidFill>
                  <a:srgbClr val="000000"/>
                </a:solidFill>
                <a:uFill>
                  <a:solidFill>
                    <a:srgbClr val="ffffff"/>
                  </a:solidFill>
                </a:uFill>
                <a:latin typeface="Roboto Condensed"/>
                <a:ea typeface="Microsoft YaHei"/>
              </a:rPr>
              <a:t>Fourth Outline Level</a:t>
            </a:r>
            <a:endParaRPr b="0" lang="en-GB" sz="3200" spc="-1" strike="noStrike">
              <a:solidFill>
                <a:srgbClr val="000000"/>
              </a:solidFill>
              <a:uFill>
                <a:solidFill>
                  <a:srgbClr val="ffffff"/>
                </a:solidFill>
              </a:uFill>
              <a:latin typeface="Roboto Condensed"/>
            </a:endParaRPr>
          </a:p>
          <a:p>
            <a:pPr lvl="4" marL="2160000" indent="-216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Fifth Outline Level</a:t>
            </a:r>
            <a:endParaRPr b="0" lang="en-GB" sz="3200" spc="-1" strike="noStrike">
              <a:solidFill>
                <a:srgbClr val="000000"/>
              </a:solidFill>
              <a:uFill>
                <a:solidFill>
                  <a:srgbClr val="ffffff"/>
                </a:solidFill>
              </a:uFill>
              <a:latin typeface="Roboto Condensed"/>
            </a:endParaRPr>
          </a:p>
          <a:p>
            <a:pPr lvl="5" marL="2592000" indent="-216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Sixth Outline Level</a:t>
            </a:r>
            <a:endParaRPr b="0" lang="en-GB" sz="3200" spc="-1" strike="noStrike">
              <a:solidFill>
                <a:srgbClr val="000000"/>
              </a:solidFill>
              <a:uFill>
                <a:solidFill>
                  <a:srgbClr val="ffffff"/>
                </a:solidFill>
              </a:uFill>
              <a:latin typeface="Roboto Condensed"/>
            </a:endParaRPr>
          </a:p>
          <a:p>
            <a:pPr>
              <a:lnSpc>
                <a:spcPct val="100000"/>
              </a:lnSpc>
            </a:pPr>
            <a:r>
              <a:rPr b="0" lang="en-GB" sz="3200" spc="-1" strike="noStrike">
                <a:solidFill>
                  <a:srgbClr val="000000"/>
                </a:solidFill>
                <a:uFill>
                  <a:solidFill>
                    <a:srgbClr val="ffffff"/>
                  </a:solidFill>
                </a:uFill>
                <a:latin typeface="Roboto Condensed"/>
                <a:ea typeface="Microsoft YaHei"/>
              </a:rPr>
              <a:t>Seventh Outline LevelClick to edit Master text styles</a:t>
            </a:r>
            <a:endParaRPr b="0" lang="en-GB" sz="3200" spc="-1" strike="noStrike">
              <a:solidFill>
                <a:srgbClr val="000000"/>
              </a:solidFill>
              <a:uFill>
                <a:solidFill>
                  <a:srgbClr val="ffffff"/>
                </a:solidFill>
              </a:uFill>
              <a:latin typeface="Roboto Condense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503280" y="540000"/>
            <a:ext cx="7919640" cy="1079640"/>
          </a:xfrm>
          <a:prstGeom prst="rect">
            <a:avLst/>
          </a:prstGeom>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Slaidi pealkiri vajadusel </a:t>
            </a:r>
            <a:r>
              <a:rPr b="1" lang="en-GB" sz="3600" spc="-1" strike="noStrike">
                <a:solidFill>
                  <a:srgbClr val="000000"/>
                </a:solidFill>
                <a:uFill>
                  <a:solidFill>
                    <a:srgbClr val="ffffff"/>
                  </a:solidFill>
                </a:uFill>
                <a:latin typeface="Roboto Condensed"/>
                <a:ea typeface="Microsoft YaHei"/>
              </a:rPr>
              <a:t>
</a:t>
            </a:r>
            <a:r>
              <a:rPr b="1" lang="en-GB" sz="3600" spc="-1" strike="noStrike">
                <a:solidFill>
                  <a:srgbClr val="000000"/>
                </a:solidFill>
                <a:uFill>
                  <a:solidFill>
                    <a:srgbClr val="ffffff"/>
                  </a:solidFill>
                </a:uFill>
                <a:latin typeface="Roboto Condensed"/>
                <a:ea typeface="Microsoft YaHei"/>
              </a:rPr>
              <a:t>kahel real</a:t>
            </a:r>
            <a:endParaRPr b="0" lang="en-GB" sz="5700" spc="-1" strike="noStrike">
              <a:solidFill>
                <a:srgbClr val="000000"/>
              </a:solidFill>
              <a:uFill>
                <a:solidFill>
                  <a:srgbClr val="ffffff"/>
                </a:solidFill>
              </a:uFill>
              <a:latin typeface="Roboto Condensed"/>
            </a:endParaRPr>
          </a:p>
        </p:txBody>
      </p:sp>
      <p:sp>
        <p:nvSpPr>
          <p:cNvPr id="75" name="PlaceHolder 2"/>
          <p:cNvSpPr>
            <a:spLocks noGrp="1"/>
          </p:cNvSpPr>
          <p:nvPr>
            <p:ph type="body"/>
          </p:nvPr>
        </p:nvSpPr>
        <p:spPr>
          <a:xfrm>
            <a:off x="503280" y="1768320"/>
            <a:ext cx="7919640" cy="451296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Click to edit the outline text format</a:t>
            </a:r>
            <a:endParaRPr b="0" lang="en-GB" sz="3200" spc="-1" strike="noStrike">
              <a:solidFill>
                <a:srgbClr val="000000"/>
              </a:solidFill>
              <a:uFill>
                <a:solidFill>
                  <a:srgbClr val="ffffff"/>
                </a:solidFill>
              </a:uFill>
              <a:latin typeface="Roboto Condensed"/>
            </a:endParaRPr>
          </a:p>
          <a:p>
            <a:pPr lvl="1" marL="864000" indent="-324000">
              <a:buClr>
                <a:srgbClr val="000000"/>
              </a:buClr>
              <a:buSzPct val="75000"/>
              <a:buFont typeface="Symbol" charset="2"/>
              <a:buChar char=""/>
            </a:pPr>
            <a:r>
              <a:rPr b="0" lang="en-GB" sz="3200" spc="-1" strike="noStrike">
                <a:solidFill>
                  <a:srgbClr val="000000"/>
                </a:solidFill>
                <a:uFill>
                  <a:solidFill>
                    <a:srgbClr val="ffffff"/>
                  </a:solidFill>
                </a:uFill>
                <a:latin typeface="Roboto Condensed"/>
                <a:ea typeface="Microsoft YaHei"/>
              </a:rPr>
              <a:t>Second Outline Level</a:t>
            </a:r>
            <a:endParaRPr b="0" lang="en-GB" sz="3200" spc="-1" strike="noStrike">
              <a:solidFill>
                <a:srgbClr val="000000"/>
              </a:solidFill>
              <a:uFill>
                <a:solidFill>
                  <a:srgbClr val="ffffff"/>
                </a:solidFill>
              </a:uFill>
              <a:latin typeface="Roboto Condensed"/>
            </a:endParaRPr>
          </a:p>
          <a:p>
            <a:pPr lvl="2" marL="1296000" indent="-288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Third Outline Level</a:t>
            </a:r>
            <a:endParaRPr b="0" lang="en-GB" sz="3200" spc="-1" strike="noStrike">
              <a:solidFill>
                <a:srgbClr val="000000"/>
              </a:solidFill>
              <a:uFill>
                <a:solidFill>
                  <a:srgbClr val="ffffff"/>
                </a:solidFill>
              </a:uFill>
              <a:latin typeface="Roboto Condensed"/>
            </a:endParaRPr>
          </a:p>
          <a:p>
            <a:pPr lvl="3" marL="1728000" indent="-216000">
              <a:buClr>
                <a:srgbClr val="000000"/>
              </a:buClr>
              <a:buSzPct val="75000"/>
              <a:buFont typeface="Symbol" charset="2"/>
              <a:buChar char=""/>
            </a:pPr>
            <a:r>
              <a:rPr b="0" lang="en-GB" sz="3200" spc="-1" strike="noStrike">
                <a:solidFill>
                  <a:srgbClr val="000000"/>
                </a:solidFill>
                <a:uFill>
                  <a:solidFill>
                    <a:srgbClr val="ffffff"/>
                  </a:solidFill>
                </a:uFill>
                <a:latin typeface="Roboto Condensed"/>
                <a:ea typeface="Microsoft YaHei"/>
              </a:rPr>
              <a:t>Fourth Outline Level</a:t>
            </a:r>
            <a:endParaRPr b="0" lang="en-GB" sz="3200" spc="-1" strike="noStrike">
              <a:solidFill>
                <a:srgbClr val="000000"/>
              </a:solidFill>
              <a:uFill>
                <a:solidFill>
                  <a:srgbClr val="ffffff"/>
                </a:solidFill>
              </a:uFill>
              <a:latin typeface="Roboto Condensed"/>
            </a:endParaRPr>
          </a:p>
          <a:p>
            <a:pPr lvl="4" marL="2160000" indent="-216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Fifth Outline Level</a:t>
            </a:r>
            <a:endParaRPr b="0" lang="en-GB" sz="3200" spc="-1" strike="noStrike">
              <a:solidFill>
                <a:srgbClr val="000000"/>
              </a:solidFill>
              <a:uFill>
                <a:solidFill>
                  <a:srgbClr val="ffffff"/>
                </a:solidFill>
              </a:uFill>
              <a:latin typeface="Roboto Condensed"/>
            </a:endParaRPr>
          </a:p>
          <a:p>
            <a:pPr lvl="5" marL="2592000" indent="-216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ea typeface="Microsoft YaHei"/>
              </a:rPr>
              <a:t>Sixth Outline Level</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3200" spc="-1" strike="noStrike">
                <a:solidFill>
                  <a:srgbClr val="000000"/>
                </a:solidFill>
                <a:uFill>
                  <a:solidFill>
                    <a:srgbClr val="ffffff"/>
                  </a:solidFill>
                </a:uFill>
                <a:latin typeface="Roboto Condensed"/>
                <a:ea typeface="Microsoft YaHei"/>
              </a:rPr>
              <a:t>Seventh Outline LevelClick to edit Master text styles</a:t>
            </a:r>
            <a:endParaRPr b="0" lang="en-GB" sz="3200" spc="-1" strike="noStrike">
              <a:solidFill>
                <a:srgbClr val="000000"/>
              </a:solidFill>
              <a:uFill>
                <a:solidFill>
                  <a:srgbClr val="ffffff"/>
                </a:solidFill>
              </a:uFill>
              <a:latin typeface="Roboto Condensed"/>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0" name="CustomShape 1"/>
          <p:cNvSpPr/>
          <p:nvPr/>
        </p:nvSpPr>
        <p:spPr>
          <a:xfrm>
            <a:off x="0" y="1800360"/>
            <a:ext cx="8999280" cy="5039640"/>
          </a:xfrm>
          <a:prstGeom prst="rect">
            <a:avLst/>
          </a:prstGeom>
          <a:solidFill>
            <a:srgbClr val="0084d1"/>
          </a:solidFill>
          <a:ln w="9360">
            <a:noFill/>
          </a:ln>
        </p:spPr>
        <p:style>
          <a:lnRef idx="0"/>
          <a:fillRef idx="0"/>
          <a:effectRef idx="0"/>
          <a:fontRef idx="minor"/>
        </p:style>
      </p:sp>
      <p:sp>
        <p:nvSpPr>
          <p:cNvPr id="111" name="PlaceHolder 2"/>
          <p:cNvSpPr>
            <a:spLocks noGrp="1"/>
          </p:cNvSpPr>
          <p:nvPr>
            <p:ph type="title"/>
          </p:nvPr>
        </p:nvSpPr>
        <p:spPr>
          <a:xfrm>
            <a:off x="1404000" y="2448000"/>
            <a:ext cx="7199640" cy="972000"/>
          </a:xfrm>
          <a:prstGeom prst="rect">
            <a:avLst/>
          </a:prstGeom>
        </p:spPr>
        <p:txBody>
          <a:bodyPr lIns="0" rIns="0" tIns="86400" bIns="0"/>
          <a:p>
            <a:pPr>
              <a:lnSpc>
                <a:spcPct val="100000"/>
              </a:lnSpc>
            </a:pPr>
            <a:r>
              <a:rPr b="0" lang="en-GB" sz="5700" spc="-1" strike="noStrike">
                <a:solidFill>
                  <a:srgbClr val="ffffff"/>
                </a:solidFill>
                <a:uFill>
                  <a:solidFill>
                    <a:srgbClr val="ffffff"/>
                  </a:solidFill>
                </a:uFill>
                <a:latin typeface="Roboto Condensed"/>
                <a:ea typeface="Microsoft YaHei"/>
              </a:rPr>
              <a:t>Aitäh!</a:t>
            </a:r>
            <a:endParaRPr b="0" lang="en-GB" sz="5700" spc="-1" strike="noStrike">
              <a:solidFill>
                <a:srgbClr val="000000"/>
              </a:solidFill>
              <a:uFill>
                <a:solidFill>
                  <a:srgbClr val="ffffff"/>
                </a:solidFill>
              </a:uFill>
              <a:latin typeface="Roboto Condensed"/>
            </a:endParaRPr>
          </a:p>
        </p:txBody>
      </p:sp>
      <p:pic>
        <p:nvPicPr>
          <p:cNvPr id="112" name="Picture 8" descr=""/>
          <p:cNvPicPr/>
          <p:nvPr/>
        </p:nvPicPr>
        <p:blipFill>
          <a:blip r:embed="rId2"/>
          <a:stretch/>
        </p:blipFill>
        <p:spPr>
          <a:xfrm>
            <a:off x="367200" y="352800"/>
            <a:ext cx="2988360" cy="1150920"/>
          </a:xfrm>
          <a:prstGeom prst="rect">
            <a:avLst/>
          </a:prstGeom>
          <a:ln>
            <a:noFill/>
          </a:ln>
        </p:spPr>
      </p:pic>
      <p:sp>
        <p:nvSpPr>
          <p:cNvPr id="113" name="PlaceHolder 3"/>
          <p:cNvSpPr>
            <a:spLocks noGrp="1"/>
          </p:cNvSpPr>
          <p:nvPr>
            <p:ph type="body"/>
          </p:nvPr>
        </p:nvSpPr>
        <p:spPr>
          <a:xfrm>
            <a:off x="449640" y="1600560"/>
            <a:ext cx="8099280" cy="396684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000000"/>
                </a:solidFill>
                <a:uFill>
                  <a:solidFill>
                    <a:srgbClr val="ffffff"/>
                  </a:solidFill>
                </a:uFill>
                <a:latin typeface="Roboto Condensed"/>
              </a:rPr>
              <a:t>Click to edit the outline text format</a:t>
            </a:r>
            <a:endParaRPr b="0" lang="en-GB" sz="3200" spc="-1" strike="noStrike">
              <a:solidFill>
                <a:srgbClr val="000000"/>
              </a:solidFill>
              <a:uFill>
                <a:solidFill>
                  <a:srgbClr val="ffffff"/>
                </a:solidFill>
              </a:uFill>
              <a:latin typeface="Roboto Condensed"/>
            </a:endParaRPr>
          </a:p>
          <a:p>
            <a:pPr lvl="1" marL="864000" indent="-324000">
              <a:buClr>
                <a:srgbClr val="000000"/>
              </a:buClr>
              <a:buSzPct val="75000"/>
              <a:buFont typeface="Symbol" charset="2"/>
              <a:buChar char=""/>
            </a:pPr>
            <a:r>
              <a:rPr b="0" lang="en-GB" sz="2400" spc="-1" strike="noStrike">
                <a:solidFill>
                  <a:srgbClr val="000000"/>
                </a:solidFill>
                <a:uFill>
                  <a:solidFill>
                    <a:srgbClr val="ffffff"/>
                  </a:solidFill>
                </a:uFill>
                <a:latin typeface="Roboto Condensed"/>
              </a:rPr>
              <a:t>Second Outline Level</a:t>
            </a:r>
            <a:endParaRPr b="0" lang="en-GB" sz="2400" spc="-1" strike="noStrike">
              <a:solidFill>
                <a:srgbClr val="000000"/>
              </a:solidFill>
              <a:uFill>
                <a:solidFill>
                  <a:srgbClr val="ffffff"/>
                </a:solidFill>
              </a:uFill>
              <a:latin typeface="Roboto Condensed"/>
            </a:endParaRPr>
          </a:p>
          <a:p>
            <a:pPr lvl="2" marL="1296000" indent="-288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Third Outline Level</a:t>
            </a:r>
            <a:endParaRPr b="0" lang="en-GB" sz="2000" spc="-1" strike="noStrike">
              <a:solidFill>
                <a:srgbClr val="000000"/>
              </a:solidFill>
              <a:uFill>
                <a:solidFill>
                  <a:srgbClr val="ffffff"/>
                </a:solidFill>
              </a:uFill>
              <a:latin typeface="Roboto Condensed"/>
            </a:endParaRPr>
          </a:p>
          <a:p>
            <a:pPr lvl="3" marL="1728000" indent="-216000">
              <a:buClr>
                <a:srgbClr val="000000"/>
              </a:buClr>
              <a:buSzPct val="75000"/>
              <a:buFont typeface="Symbol" charset="2"/>
              <a:buChar char=""/>
            </a:pPr>
            <a:r>
              <a:rPr b="0" lang="en-GB" sz="2000" spc="-1" strike="noStrike">
                <a:solidFill>
                  <a:srgbClr val="000000"/>
                </a:solidFill>
                <a:uFill>
                  <a:solidFill>
                    <a:srgbClr val="ffffff"/>
                  </a:solidFill>
                </a:uFill>
                <a:latin typeface="Roboto Condensed"/>
              </a:rPr>
              <a:t>Fourth Outline Level</a:t>
            </a:r>
            <a:endParaRPr b="0" lang="en-GB" sz="2000" spc="-1" strike="noStrike">
              <a:solidFill>
                <a:srgbClr val="000000"/>
              </a:solidFill>
              <a:uFill>
                <a:solidFill>
                  <a:srgbClr val="ffffff"/>
                </a:solidFill>
              </a:uFill>
              <a:latin typeface="Roboto Condensed"/>
            </a:endParaRPr>
          </a:p>
          <a:p>
            <a:pPr lvl="4" marL="2160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Fifth Outline Level</a:t>
            </a:r>
            <a:endParaRPr b="0" lang="en-GB" sz="2000" spc="-1" strike="noStrike">
              <a:solidFill>
                <a:srgbClr val="000000"/>
              </a:solidFill>
              <a:uFill>
                <a:solidFill>
                  <a:srgbClr val="ffffff"/>
                </a:solidFill>
              </a:uFill>
              <a:latin typeface="Roboto Condensed"/>
            </a:endParaRPr>
          </a:p>
          <a:p>
            <a:pPr lvl="5" marL="2592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Sixth Outline Level</a:t>
            </a:r>
            <a:endParaRPr b="0" lang="en-GB" sz="2000" spc="-1" strike="noStrike">
              <a:solidFill>
                <a:srgbClr val="000000"/>
              </a:solidFill>
              <a:uFill>
                <a:solidFill>
                  <a:srgbClr val="ffffff"/>
                </a:solidFill>
              </a:uFill>
              <a:latin typeface="Roboto Condensed"/>
            </a:endParaRPr>
          </a:p>
          <a:p>
            <a:pPr lvl="6" marL="3024000" indent="-216000">
              <a:buClr>
                <a:srgbClr val="000000"/>
              </a:buClr>
              <a:buSzPct val="45000"/>
              <a:buFont typeface="Wingdings" charset="2"/>
              <a:buChar char=""/>
            </a:pPr>
            <a:r>
              <a:rPr b="0" lang="en-GB" sz="2000" spc="-1" strike="noStrike">
                <a:solidFill>
                  <a:srgbClr val="000000"/>
                </a:solidFill>
                <a:uFill>
                  <a:solidFill>
                    <a:srgbClr val="ffffff"/>
                  </a:solidFill>
                </a:uFill>
                <a:latin typeface="Roboto Condensed"/>
              </a:rPr>
              <a:t>Seventh Outline Level</a:t>
            </a:r>
            <a:endParaRPr b="0" lang="en-GB" sz="2000" spc="-1" strike="noStrike">
              <a:solidFill>
                <a:srgbClr val="000000"/>
              </a:solidFill>
              <a:uFill>
                <a:solidFill>
                  <a:srgbClr val="ffffff"/>
                </a:solidFill>
              </a:uFill>
              <a:latin typeface="Roboto Condensed"/>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1404000" y="2448000"/>
            <a:ext cx="7199640" cy="1799640"/>
          </a:xfrm>
          <a:prstGeom prst="rect">
            <a:avLst/>
          </a:prstGeom>
          <a:noFill/>
          <a:ln>
            <a:noFill/>
          </a:ln>
        </p:spPr>
        <p:txBody>
          <a:bodyPr lIns="0" rIns="0" tIns="86400" bIns="0"/>
          <a:p>
            <a:pPr>
              <a:lnSpc>
                <a:spcPct val="100000"/>
              </a:lnSpc>
            </a:pPr>
            <a:r>
              <a:rPr b="0" lang="en-GB" sz="5700" spc="-1" strike="noStrike">
                <a:solidFill>
                  <a:srgbClr val="ffffff"/>
                </a:solidFill>
                <a:uFill>
                  <a:solidFill>
                    <a:srgbClr val="ffffff"/>
                  </a:solidFill>
                </a:uFill>
                <a:latin typeface="Roboto Condensed"/>
                <a:ea typeface="Microsoft YaHei"/>
              </a:rPr>
              <a:t>Riigihangetest</a:t>
            </a:r>
            <a:endParaRPr b="0" lang="en-GB" sz="5700" spc="-1" strike="noStrike">
              <a:solidFill>
                <a:srgbClr val="000000"/>
              </a:solidFill>
              <a:uFill>
                <a:solidFill>
                  <a:srgbClr val="ffffff"/>
                </a:solidFill>
              </a:uFill>
              <a:latin typeface="Roboto Condensed"/>
            </a:endParaRPr>
          </a:p>
        </p:txBody>
      </p:sp>
      <p:sp>
        <p:nvSpPr>
          <p:cNvPr id="149" name="TextShape 2"/>
          <p:cNvSpPr txBox="1"/>
          <p:nvPr/>
        </p:nvSpPr>
        <p:spPr>
          <a:xfrm>
            <a:off x="1404000" y="4525200"/>
            <a:ext cx="7199640" cy="1727640"/>
          </a:xfrm>
          <a:prstGeom prst="rect">
            <a:avLst/>
          </a:prstGeom>
          <a:noFill/>
          <a:ln>
            <a:noFill/>
          </a:ln>
        </p:spPr>
        <p:txBody>
          <a:bodyPr lIns="0" rIns="0" tIns="0" bIns="0"/>
          <a:p>
            <a:pPr>
              <a:lnSpc>
                <a:spcPct val="100000"/>
              </a:lnSpc>
            </a:pPr>
            <a:r>
              <a:rPr b="1" lang="et-EE" sz="2600" spc="-1" strike="noStrike">
                <a:solidFill>
                  <a:srgbClr val="ffffff"/>
                </a:solidFill>
                <a:uFill>
                  <a:solidFill>
                    <a:srgbClr val="ffffff"/>
                  </a:solidFill>
                </a:uFill>
                <a:latin typeface="Roboto Condensed"/>
                <a:ea typeface="Microsoft YaHei"/>
              </a:rPr>
              <a:t>Keidi Kõiv</a:t>
            </a:r>
            <a:endParaRPr b="0" lang="et-EE" sz="3200" spc="-1" strike="noStrike">
              <a:solidFill>
                <a:srgbClr val="000000"/>
              </a:solidFill>
              <a:uFill>
                <a:solidFill>
                  <a:srgbClr val="ffffff"/>
                </a:solidFill>
              </a:uFill>
              <a:latin typeface="Arial"/>
            </a:endParaRPr>
          </a:p>
          <a:p>
            <a:pPr>
              <a:lnSpc>
                <a:spcPct val="100000"/>
              </a:lnSpc>
            </a:pPr>
            <a:r>
              <a:rPr b="0" lang="et-EE" sz="2000" spc="-1" strike="noStrike">
                <a:solidFill>
                  <a:srgbClr val="ffffff"/>
                </a:solidFill>
                <a:uFill>
                  <a:solidFill>
                    <a:srgbClr val="ffffff"/>
                  </a:solidFill>
                </a:uFill>
                <a:latin typeface="Roboto Condensed"/>
                <a:ea typeface="Microsoft YaHei"/>
              </a:rPr>
              <a:t>Arengutoetuste osakond</a:t>
            </a:r>
            <a:endParaRPr b="0" lang="et-EE" sz="3200" spc="-1" strike="noStrike">
              <a:solidFill>
                <a:srgbClr val="000000"/>
              </a:solidFill>
              <a:uFill>
                <a:solidFill>
                  <a:srgbClr val="ffffff"/>
                </a:solidFill>
              </a:uFill>
              <a:latin typeface="Arial"/>
            </a:endParaRPr>
          </a:p>
          <a:p>
            <a:pPr>
              <a:lnSpc>
                <a:spcPct val="100000"/>
              </a:lnSpc>
            </a:pPr>
            <a:endParaRPr b="0" lang="et-EE" sz="3200" spc="-1" strike="noStrike">
              <a:solidFill>
                <a:srgbClr val="000000"/>
              </a:solidFill>
              <a:uFill>
                <a:solidFill>
                  <a:srgbClr val="ffffff"/>
                </a:solidFill>
              </a:uFill>
              <a:latin typeface="Arial"/>
            </a:endParaRPr>
          </a:p>
          <a:p>
            <a:pPr>
              <a:lnSpc>
                <a:spcPct val="100000"/>
              </a:lnSpc>
            </a:pPr>
            <a:r>
              <a:rPr b="0" lang="et-EE" sz="2000" spc="-1" strike="noStrike">
                <a:solidFill>
                  <a:srgbClr val="ffffff"/>
                </a:solidFill>
                <a:uFill>
                  <a:solidFill>
                    <a:srgbClr val="ffffff"/>
                  </a:solidFill>
                </a:uFill>
                <a:latin typeface="Roboto Condensed"/>
                <a:ea typeface="Microsoft YaHei"/>
              </a:rPr>
              <a:t>26.01.2017</a:t>
            </a:r>
            <a:endParaRPr b="0" lang="et-EE"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503280" y="540000"/>
            <a:ext cx="7919640" cy="1079640"/>
          </a:xfrm>
          <a:prstGeom prst="rect">
            <a:avLst/>
          </a:prstGeom>
          <a:noFill/>
          <a:ln>
            <a:noFill/>
          </a:ln>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Hankemenetluse liigid</a:t>
            </a:r>
            <a:endParaRPr b="0" lang="en-GB" sz="5700" spc="-1" strike="noStrike">
              <a:solidFill>
                <a:srgbClr val="000000"/>
              </a:solidFill>
              <a:uFill>
                <a:solidFill>
                  <a:srgbClr val="ffffff"/>
                </a:solidFill>
              </a:uFill>
              <a:latin typeface="Roboto Condensed"/>
            </a:endParaRPr>
          </a:p>
        </p:txBody>
      </p:sp>
      <p:sp>
        <p:nvSpPr>
          <p:cNvPr id="167" name="TextShape 2"/>
          <p:cNvSpPr txBox="1"/>
          <p:nvPr/>
        </p:nvSpPr>
        <p:spPr>
          <a:xfrm>
            <a:off x="503280" y="1768320"/>
            <a:ext cx="7919640" cy="4512960"/>
          </a:xfrm>
          <a:prstGeom prst="rect">
            <a:avLst/>
          </a:prstGeom>
          <a:noFill/>
          <a:ln>
            <a:noFill/>
          </a:ln>
        </p:spPr>
        <p:txBody>
          <a:bodyPr lIns="0" rIns="0" tIns="0" bIns="0"/>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Ost</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Lihthange</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Lihtsustatud korras tellitav teenus</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Avatud hankemenetlus</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Piiratud hankemenetlus</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Väljakuulutamiseta läbirääkimistega hankemenetlus</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Väljakuulutamisega läbirääkimistega hankemenetlus</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2800" spc="-1" strike="noStrike">
                <a:solidFill>
                  <a:srgbClr val="000000"/>
                </a:solidFill>
                <a:uFill>
                  <a:solidFill>
                    <a:srgbClr val="ffffff"/>
                  </a:solidFill>
                </a:uFill>
                <a:latin typeface="Roboto Condensed"/>
                <a:ea typeface="Microsoft YaHei"/>
              </a:rPr>
              <a:t>Võistlev dialoog</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503280" y="540000"/>
            <a:ext cx="7919640" cy="1079640"/>
          </a:xfrm>
          <a:prstGeom prst="rect">
            <a:avLst/>
          </a:prstGeom>
          <a:noFill/>
          <a:ln>
            <a:noFill/>
          </a:ln>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Enim levinuimad rikkumised PRIAS</a:t>
            </a:r>
            <a:endParaRPr b="0" lang="en-GB" sz="5700" spc="-1" strike="noStrike">
              <a:solidFill>
                <a:srgbClr val="000000"/>
              </a:solidFill>
              <a:uFill>
                <a:solidFill>
                  <a:srgbClr val="ffffff"/>
                </a:solidFill>
              </a:uFill>
              <a:latin typeface="Roboto Condensed"/>
            </a:endParaRPr>
          </a:p>
        </p:txBody>
      </p:sp>
      <p:sp>
        <p:nvSpPr>
          <p:cNvPr id="169" name="TextShape 2"/>
          <p:cNvSpPr txBox="1"/>
          <p:nvPr/>
        </p:nvSpPr>
        <p:spPr>
          <a:xfrm>
            <a:off x="503280" y="1768320"/>
            <a:ext cx="7919640" cy="4512960"/>
          </a:xfrm>
          <a:prstGeom prst="rect">
            <a:avLst/>
          </a:prstGeom>
          <a:noFill/>
          <a:ln>
            <a:noFill/>
          </a:ln>
        </p:spPr>
        <p:txBody>
          <a:bodyPr lIns="0" rIns="0" tIns="0" bIns="0"/>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Hankemenetluse korraldamata jätmine</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Funktsionaalselt koostoimiva objekti osadeks jagamine</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Vale hankemenetluse liigi valik</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Suunatud hankemenetlused</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Muudatuste teostamine</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503280" y="540000"/>
            <a:ext cx="7919640" cy="719640"/>
          </a:xfrm>
          <a:prstGeom prst="rect">
            <a:avLst/>
          </a:prstGeom>
          <a:noFill/>
          <a:ln>
            <a:noFill/>
          </a:ln>
        </p:spPr>
        <p:txBody>
          <a:bodyPr lIns="0" rIns="0" tIns="54000" bIns="0"/>
          <a:p>
            <a:pPr algn="ctr">
              <a:lnSpc>
                <a:spcPct val="100000"/>
              </a:lnSpc>
            </a:pPr>
            <a:r>
              <a:rPr b="1" lang="en-GB" sz="3600" spc="-1" strike="noStrike">
                <a:solidFill>
                  <a:srgbClr val="000000"/>
                </a:solidFill>
                <a:uFill>
                  <a:solidFill>
                    <a:srgbClr val="ffffff"/>
                  </a:solidFill>
                </a:uFill>
                <a:latin typeface="Roboto Condensed"/>
                <a:ea typeface="Microsoft YaHei"/>
              </a:rPr>
              <a:t>Eeldatava maksumuse määratlemine</a:t>
            </a:r>
            <a:endParaRPr b="0" lang="en-GB" sz="5700" spc="-1" strike="noStrike">
              <a:solidFill>
                <a:srgbClr val="000000"/>
              </a:solidFill>
              <a:uFill>
                <a:solidFill>
                  <a:srgbClr val="ffffff"/>
                </a:solidFill>
              </a:uFill>
              <a:latin typeface="Roboto Condensed"/>
            </a:endParaRPr>
          </a:p>
        </p:txBody>
      </p:sp>
      <p:sp>
        <p:nvSpPr>
          <p:cNvPr id="171" name="TextShape 2"/>
          <p:cNvSpPr txBox="1"/>
          <p:nvPr/>
        </p:nvSpPr>
        <p:spPr>
          <a:xfrm>
            <a:off x="503280" y="1764000"/>
            <a:ext cx="7919640" cy="4517280"/>
          </a:xfrm>
          <a:prstGeom prst="rect">
            <a:avLst/>
          </a:prstGeom>
          <a:noFill/>
          <a:ln>
            <a:noFill/>
          </a:ln>
        </p:spPr>
        <p:txBody>
          <a:bodyPr lIns="0" rIns="0" tIns="0" bIns="0"/>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Kas hankijal on olemas vajalikud vahendid riigihanget korraldada?</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Milliseid menetlusreegleid tuleb kohaldada riigihanke läbiviimiseks?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Millist menetlusliiki on lubatud kasutada?</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Põhjendamatult madala maksumuse hindamine/ kõigi pakkumuste tagasilükkamine, kui need ületavad hankelepingu eeldatavat maksumust</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Eeldatava maksumuse määratlemise üldine reeglistik on sätestatud RHS § 20. Eriregulatsioonid on sätestatud RHS § 21 ja 22. </a:t>
            </a:r>
            <a:endParaRPr b="0" lang="en-GB" sz="3200" spc="-1" strike="noStrike">
              <a:solidFill>
                <a:srgbClr val="000000"/>
              </a:solidFill>
              <a:uFill>
                <a:solidFill>
                  <a:srgbClr val="ffffff"/>
                </a:solidFill>
              </a:uFill>
              <a:latin typeface="Roboto Condensed"/>
            </a:endParaRPr>
          </a:p>
        </p:txBody>
      </p:sp>
    </p:spTree>
  </p:cSld>
  <p:timing>
    <p:tnLst>
      <p:par>
        <p:cTn id="113" dur="indefinite" restart="never" nodeType="tmRoot">
          <p:childTnLst>
            <p:seq>
              <p:cTn id="114" dur="indefinite" nodeType="mainSeq">
                <p:childTnLst>
                  <p:par>
                    <p:cTn id="115" fill="hold">
                      <p:stCondLst>
                        <p:cond delay="indefinite"/>
                      </p:stCondLst>
                      <p:childTnLst>
                        <p:par>
                          <p:cTn id="116" fill="hold">
                            <p:stCondLst>
                              <p:cond delay="0"/>
                            </p:stCondLst>
                            <p:childTnLst>
                              <p:par>
                                <p:cTn id="117" nodeType="clickEffect" fill="hold" presetClass="entr" presetID="1">
                                  <p:stCondLst>
                                    <p:cond delay="0"/>
                                  </p:stCondLst>
                                  <p:childTnLst>
                                    <p:set>
                                      <p:cBhvr>
                                        <p:cTn id="118" dur="1" fill="hold">
                                          <p:stCondLst>
                                            <p:cond delay="0"/>
                                          </p:stCondLst>
                                        </p:cTn>
                                        <p:tgtEl>
                                          <p:spTgt spid="171">
                                            <p:txEl>
                                              <p:pRg st="0" end="66"/>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1">
                                  <p:stCondLst>
                                    <p:cond delay="0"/>
                                  </p:stCondLst>
                                  <p:childTnLst>
                                    <p:set>
                                      <p:cBhvr>
                                        <p:cTn id="122" dur="1" fill="hold">
                                          <p:stCondLst>
                                            <p:cond delay="0"/>
                                          </p:stCondLst>
                                        </p:cTn>
                                        <p:tgtEl>
                                          <p:spTgt spid="171">
                                            <p:txEl>
                                              <p:pRg st="66" end="135"/>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nodeType="clickEffect" fill="hold" presetClass="entr" presetID="1">
                                  <p:stCondLst>
                                    <p:cond delay="0"/>
                                  </p:stCondLst>
                                  <p:childTnLst>
                                    <p:set>
                                      <p:cBhvr>
                                        <p:cTn id="126" dur="1" fill="hold">
                                          <p:stCondLst>
                                            <p:cond delay="0"/>
                                          </p:stCondLst>
                                        </p:cTn>
                                        <p:tgtEl>
                                          <p:spTgt spid="171">
                                            <p:txEl>
                                              <p:pRg st="135" end="178"/>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nodeType="clickEffect" fill="hold" presetClass="entr" presetID="1">
                                  <p:stCondLst>
                                    <p:cond delay="0"/>
                                  </p:stCondLst>
                                  <p:childTnLst>
                                    <p:set>
                                      <p:cBhvr>
                                        <p:cTn id="130" dur="1" fill="hold">
                                          <p:stCondLst>
                                            <p:cond delay="0"/>
                                          </p:stCondLst>
                                        </p:cTn>
                                        <p:tgtEl>
                                          <p:spTgt spid="171">
                                            <p:txEl>
                                              <p:pRg st="178" end="307"/>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nodeType="clickEffect" fill="hold" presetClass="entr" presetID="1">
                                  <p:stCondLst>
                                    <p:cond delay="0"/>
                                  </p:stCondLst>
                                  <p:childTnLst>
                                    <p:set>
                                      <p:cBhvr>
                                        <p:cTn id="134" dur="1" fill="hold">
                                          <p:stCondLst>
                                            <p:cond delay="0"/>
                                          </p:stCondLst>
                                        </p:cTn>
                                        <p:tgtEl>
                                          <p:spTgt spid="171">
                                            <p:txEl>
                                              <p:pRg st="308" end="43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503280" y="540000"/>
            <a:ext cx="7919640" cy="791640"/>
          </a:xfrm>
          <a:prstGeom prst="rect">
            <a:avLst/>
          </a:prstGeom>
          <a:noFill/>
          <a:ln>
            <a:noFill/>
          </a:ln>
        </p:spPr>
        <p:txBody>
          <a:bodyPr lIns="0" rIns="0" tIns="54000" bIns="0"/>
          <a:p>
            <a:pPr algn="ctr">
              <a:lnSpc>
                <a:spcPct val="100000"/>
              </a:lnSpc>
            </a:pPr>
            <a:r>
              <a:rPr b="1" lang="en-GB" sz="3600" spc="-1" strike="noStrike">
                <a:solidFill>
                  <a:srgbClr val="000000"/>
                </a:solidFill>
                <a:uFill>
                  <a:solidFill>
                    <a:srgbClr val="ffffff"/>
                  </a:solidFill>
                </a:uFill>
                <a:latin typeface="Roboto Condensed"/>
                <a:ea typeface="Microsoft YaHei"/>
              </a:rPr>
              <a:t>Hankemenetluse osadeks jagamine</a:t>
            </a:r>
            <a:endParaRPr b="0" lang="en-GB" sz="5700" spc="-1" strike="noStrike">
              <a:solidFill>
                <a:srgbClr val="000000"/>
              </a:solidFill>
              <a:uFill>
                <a:solidFill>
                  <a:srgbClr val="ffffff"/>
                </a:solidFill>
              </a:uFill>
              <a:latin typeface="Roboto Condensed"/>
            </a:endParaRPr>
          </a:p>
        </p:txBody>
      </p:sp>
      <p:sp>
        <p:nvSpPr>
          <p:cNvPr id="173" name="TextShape 2"/>
          <p:cNvSpPr txBox="1"/>
          <p:nvPr/>
        </p:nvSpPr>
        <p:spPr>
          <a:xfrm>
            <a:off x="503280" y="1908000"/>
            <a:ext cx="7919640" cy="4373280"/>
          </a:xfrm>
          <a:prstGeom prst="rect">
            <a:avLst/>
          </a:prstGeom>
          <a:noFill/>
          <a:ln>
            <a:noFill/>
          </a:ln>
        </p:spPr>
        <p:txBody>
          <a:bodyPr lIns="0" rIns="0" tIns="0" bIns="0"/>
          <a:p>
            <a:pPr marL="108000">
              <a:lnSpc>
                <a:spcPct val="100000"/>
              </a:lnSpc>
            </a:pPr>
            <a:r>
              <a:rPr b="1" lang="en-GB" sz="2000" spc="-1" strike="noStrike">
                <a:solidFill>
                  <a:srgbClr val="000000"/>
                </a:solidFill>
                <a:uFill>
                  <a:solidFill>
                    <a:srgbClr val="ffffff"/>
                  </a:solidFill>
                </a:uFill>
                <a:latin typeface="Roboto Condensed"/>
                <a:ea typeface="Microsoft YaHei"/>
              </a:rPr>
              <a:t> </a:t>
            </a:r>
            <a:r>
              <a:rPr b="1" lang="en-GB" sz="2000" spc="-1" strike="noStrike">
                <a:solidFill>
                  <a:srgbClr val="000000"/>
                </a:solidFill>
                <a:uFill>
                  <a:solidFill>
                    <a:srgbClr val="ffffff"/>
                  </a:solidFill>
                </a:uFill>
                <a:latin typeface="Roboto Condensed"/>
                <a:ea typeface="Microsoft YaHei"/>
              </a:rPr>
              <a:t>Riigihanke osadeks jaotamine (RHS § 23)</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Osadeks ei või jaotada seaduses kehtestatud nõuete eiramiseks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Osadeks ei või jaotada funktsionaalselt koos toimivad või sama eesmärgi saavutamiseks vajalikud asjad, teenused või ehitustööd</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Osadeks jaotamisel tuleb iga riigihanke osa kohta hankelepingu sõlmimisel kohaldada kõigi osade summeeritud eeldatava maksumusega hankelepingu sõlmimisele kohaldatavat korda</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a:p>
            <a:pPr marL="108000">
              <a:lnSpc>
                <a:spcPct val="100000"/>
              </a:lnSpc>
            </a:pPr>
            <a:r>
              <a:rPr b="0" lang="en-GB" sz="2000" spc="-1" strike="noStrike">
                <a:solidFill>
                  <a:srgbClr val="000000"/>
                </a:solidFill>
                <a:uFill>
                  <a:solidFill>
                    <a:srgbClr val="ffffff"/>
                  </a:solidFill>
                </a:uFill>
                <a:latin typeface="Roboto Condensed"/>
                <a:ea typeface="Microsoft YaHei"/>
              </a:rPr>
              <a:t> </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503280" y="540000"/>
            <a:ext cx="7919640" cy="719640"/>
          </a:xfrm>
          <a:prstGeom prst="rect">
            <a:avLst/>
          </a:prstGeom>
          <a:noFill/>
          <a:ln>
            <a:noFill/>
          </a:ln>
        </p:spPr>
        <p:txBody>
          <a:bodyPr lIns="0" rIns="0" tIns="54000" bIns="0"/>
          <a:p>
            <a:pPr>
              <a:lnSpc>
                <a:spcPct val="100000"/>
              </a:lnSpc>
            </a:pPr>
            <a:r>
              <a:rPr b="1" lang="en-GB" sz="2800" spc="-1" strike="noStrike">
                <a:solidFill>
                  <a:srgbClr val="000000"/>
                </a:solidFill>
                <a:uFill>
                  <a:solidFill>
                    <a:srgbClr val="ffffff"/>
                  </a:solidFill>
                </a:uFill>
                <a:latin typeface="Roboto Condensed"/>
                <a:ea typeface="Microsoft YaHei"/>
              </a:rPr>
              <a:t>Funktsionaalsele koostoimivusele viitab:</a:t>
            </a:r>
            <a:endParaRPr b="0" lang="en-GB" sz="5700" spc="-1" strike="noStrike">
              <a:solidFill>
                <a:srgbClr val="000000"/>
              </a:solidFill>
              <a:uFill>
                <a:solidFill>
                  <a:srgbClr val="ffffff"/>
                </a:solidFill>
              </a:uFill>
              <a:latin typeface="Roboto Condensed"/>
            </a:endParaRPr>
          </a:p>
        </p:txBody>
      </p:sp>
      <p:sp>
        <p:nvSpPr>
          <p:cNvPr id="175" name="TextShape 2"/>
          <p:cNvSpPr txBox="1"/>
          <p:nvPr/>
        </p:nvSpPr>
        <p:spPr>
          <a:xfrm>
            <a:off x="503280" y="1116000"/>
            <a:ext cx="7919640" cy="5165280"/>
          </a:xfrm>
          <a:prstGeom prst="rect">
            <a:avLst/>
          </a:prstGeom>
          <a:noFill/>
          <a:ln>
            <a:noFill/>
          </a:ln>
        </p:spPr>
        <p:txBody>
          <a:bodyPr lIns="0" rIns="0" tIns="0" bIns="0"/>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Hangete üheaegne alustamine</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Hanketeadete sarnasus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Hangete toimumise geograafilise asukoha ühtsus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Üksainus hankija</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Sama projekt</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Sama lepingu sõlmimise kavatsus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Sarnane hankelepingu ese</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Sama eelarve</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Samad pakkujad</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Sarnane tootmisviis ja tehniline toimimine</a:t>
            </a:r>
            <a:endParaRPr b="0" lang="en-GB" sz="3200" spc="-1" strike="noStrike">
              <a:solidFill>
                <a:srgbClr val="000000"/>
              </a:solidFill>
              <a:uFill>
                <a:solidFill>
                  <a:srgbClr val="ffffff"/>
                </a:solidFill>
              </a:uFill>
              <a:latin typeface="Roboto Condensed"/>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503280" y="540000"/>
            <a:ext cx="7919640" cy="863640"/>
          </a:xfrm>
          <a:prstGeom prst="rect">
            <a:avLst/>
          </a:prstGeom>
          <a:noFill/>
          <a:ln>
            <a:noFill/>
          </a:ln>
        </p:spPr>
        <p:txBody>
          <a:bodyPr lIns="0" rIns="0" tIns="54000" bIns="0"/>
          <a:p>
            <a:pPr algn="ctr">
              <a:lnSpc>
                <a:spcPct val="100000"/>
              </a:lnSpc>
            </a:pPr>
            <a:r>
              <a:rPr b="1" lang="en-GB" sz="2800" spc="-1" strike="noStrike">
                <a:solidFill>
                  <a:srgbClr val="000000"/>
                </a:solidFill>
                <a:uFill>
                  <a:solidFill>
                    <a:srgbClr val="ffffff"/>
                  </a:solidFill>
                </a:uFill>
                <a:latin typeface="Roboto Condensed"/>
                <a:ea typeface="Microsoft YaHei"/>
              </a:rPr>
              <a:t>Riigihanke osadeks jaotamine ühe hankemenetluse raames (RHS § 24)</a:t>
            </a:r>
            <a:r>
              <a:rPr b="1" lang="en-GB" sz="3600" spc="-1" strike="noStrike">
                <a:solidFill>
                  <a:srgbClr val="000000"/>
                </a:solidFill>
                <a:uFill>
                  <a:solidFill>
                    <a:srgbClr val="ffffff"/>
                  </a:solidFill>
                </a:uFill>
                <a:latin typeface="Roboto Condensed"/>
                <a:ea typeface="Microsoft YaHei"/>
              </a:rPr>
              <a:t>
</a:t>
            </a:r>
            <a:endParaRPr b="0" lang="en-GB" sz="5700" spc="-1" strike="noStrike">
              <a:solidFill>
                <a:srgbClr val="000000"/>
              </a:solidFill>
              <a:uFill>
                <a:solidFill>
                  <a:srgbClr val="ffffff"/>
                </a:solidFill>
              </a:uFill>
              <a:latin typeface="Roboto Condensed"/>
            </a:endParaRPr>
          </a:p>
        </p:txBody>
      </p:sp>
      <p:sp>
        <p:nvSpPr>
          <p:cNvPr id="177" name="TextShape 2"/>
          <p:cNvSpPr txBox="1"/>
          <p:nvPr/>
        </p:nvSpPr>
        <p:spPr>
          <a:xfrm>
            <a:off x="503280" y="1620000"/>
            <a:ext cx="7919640" cy="4661280"/>
          </a:xfrm>
          <a:prstGeom prst="rect">
            <a:avLst/>
          </a:prstGeom>
          <a:noFill/>
          <a:ln>
            <a:noFill/>
          </a:ln>
        </p:spPr>
        <p:txBody>
          <a:bodyPr lIns="0" rIns="0" tIns="0" bIns="0"/>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Hankija võib jaotada riigihanke osadeks ühe hankemenetluse raames, võttes riigihanke eeldatava maksumuse määramisel arvesse kõigi osade eeldatava kogumaksumuse ja sätestades hanketeates, kas ta lubab pakkujal esitada pakkumuse ühele, mitmele või kõigile osadele</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400" spc="-1" strike="noStrike">
                <a:solidFill>
                  <a:srgbClr val="000000"/>
                </a:solidFill>
                <a:uFill>
                  <a:solidFill>
                    <a:srgbClr val="ffffff"/>
                  </a:solidFill>
                </a:uFill>
                <a:latin typeface="Roboto Condensed"/>
                <a:ea typeface="Microsoft YaHei"/>
              </a:rPr>
              <a:t>Osadeks jagamine võib toimuda mahu, kvaliteedi, piirkondade jaotuse või ajalise jaotuse alusel</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1404000" y="2448000"/>
            <a:ext cx="7199640" cy="972000"/>
          </a:xfrm>
          <a:prstGeom prst="rect">
            <a:avLst/>
          </a:prstGeom>
          <a:noFill/>
          <a:ln>
            <a:noFill/>
          </a:ln>
        </p:spPr>
        <p:txBody>
          <a:bodyPr lIns="0" rIns="0" tIns="86400" bIns="0"/>
          <a:p>
            <a:pPr>
              <a:lnSpc>
                <a:spcPct val="100000"/>
              </a:lnSpc>
            </a:pPr>
            <a:r>
              <a:rPr b="0" lang="en-GB" sz="5700" spc="-1" strike="noStrike">
                <a:solidFill>
                  <a:srgbClr val="ffffff"/>
                </a:solidFill>
                <a:uFill>
                  <a:solidFill>
                    <a:srgbClr val="ffffff"/>
                  </a:solidFill>
                </a:uFill>
                <a:latin typeface="Roboto Condensed"/>
                <a:ea typeface="Microsoft YaHei"/>
              </a:rPr>
              <a:t>Aitäh!</a:t>
            </a:r>
            <a:endParaRPr b="0" lang="en-GB" sz="5700" spc="-1" strike="noStrike">
              <a:solidFill>
                <a:srgbClr val="000000"/>
              </a:solidFill>
              <a:uFill>
                <a:solidFill>
                  <a:srgbClr val="ffffff"/>
                </a:solidFill>
              </a:uFill>
              <a:latin typeface="Roboto Condensed"/>
            </a:endParaRPr>
          </a:p>
        </p:txBody>
      </p:sp>
      <p:sp>
        <p:nvSpPr>
          <p:cNvPr id="179" name="TextShape 2"/>
          <p:cNvSpPr txBox="1"/>
          <p:nvPr/>
        </p:nvSpPr>
        <p:spPr>
          <a:xfrm>
            <a:off x="1404000" y="3636360"/>
            <a:ext cx="7199640" cy="1727640"/>
          </a:xfrm>
          <a:prstGeom prst="rect">
            <a:avLst/>
          </a:prstGeom>
          <a:noFill/>
          <a:ln>
            <a:noFill/>
          </a:ln>
        </p:spPr>
        <p:txBody>
          <a:bodyPr lIns="0" rIns="0" tIns="0" bIns="0"/>
          <a:p>
            <a:pPr>
              <a:lnSpc>
                <a:spcPct val="100000"/>
              </a:lnSpc>
            </a:pPr>
            <a:r>
              <a:rPr b="0" lang="et-EE" sz="2600" spc="-1" strike="noStrike">
                <a:solidFill>
                  <a:srgbClr val="ffffff"/>
                </a:solidFill>
                <a:uFill>
                  <a:solidFill>
                    <a:srgbClr val="ffffff"/>
                  </a:solidFill>
                </a:uFill>
                <a:latin typeface="Roboto Condensed"/>
                <a:ea typeface="Microsoft YaHei"/>
              </a:rPr>
              <a:t>Keidi Kõiv</a:t>
            </a:r>
            <a:endParaRPr b="0" lang="et-EE" sz="3200" spc="-1" strike="noStrike">
              <a:solidFill>
                <a:srgbClr val="000000"/>
              </a:solidFill>
              <a:uFill>
                <a:solidFill>
                  <a:srgbClr val="ffffff"/>
                </a:solidFill>
              </a:uFill>
              <a:latin typeface="Arial"/>
            </a:endParaRPr>
          </a:p>
          <a:p>
            <a:pPr>
              <a:lnSpc>
                <a:spcPct val="100000"/>
              </a:lnSpc>
            </a:pPr>
            <a:r>
              <a:rPr b="0" lang="et-EE" sz="2600" spc="-1" strike="noStrike">
                <a:solidFill>
                  <a:srgbClr val="ffffff"/>
                </a:solidFill>
                <a:uFill>
                  <a:solidFill>
                    <a:srgbClr val="ffffff"/>
                  </a:solidFill>
                </a:uFill>
                <a:latin typeface="Roboto Condensed"/>
                <a:ea typeface="Microsoft YaHei"/>
              </a:rPr>
              <a:t>Keidi.koiv@pria.ee</a:t>
            </a:r>
            <a:endParaRPr b="0" lang="et-EE" sz="32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503280" y="540000"/>
            <a:ext cx="7919640" cy="1079640"/>
          </a:xfrm>
          <a:prstGeom prst="rect">
            <a:avLst/>
          </a:prstGeom>
          <a:noFill/>
          <a:ln>
            <a:noFill/>
          </a:ln>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Miks on vajalik riigihangete läbiviimine?</a:t>
            </a:r>
            <a:endParaRPr b="0" lang="en-GB" sz="5700" spc="-1" strike="noStrike">
              <a:solidFill>
                <a:srgbClr val="000000"/>
              </a:solidFill>
              <a:uFill>
                <a:solidFill>
                  <a:srgbClr val="ffffff"/>
                </a:solidFill>
              </a:uFill>
              <a:latin typeface="Roboto Condensed"/>
            </a:endParaRPr>
          </a:p>
        </p:txBody>
      </p:sp>
      <p:sp>
        <p:nvSpPr>
          <p:cNvPr id="151" name="TextShape 2"/>
          <p:cNvSpPr txBox="1"/>
          <p:nvPr/>
        </p:nvSpPr>
        <p:spPr>
          <a:xfrm>
            <a:off x="503280" y="1620000"/>
            <a:ext cx="7919640" cy="4661280"/>
          </a:xfrm>
          <a:prstGeom prst="rect">
            <a:avLst/>
          </a:prstGeom>
          <a:noFill/>
          <a:ln>
            <a:noFill/>
          </a:ln>
        </p:spPr>
        <p:txBody>
          <a:bodyPr lIns="0" rIns="0" tIns="0" bIns="0"/>
          <a:p>
            <a:pPr>
              <a:lnSpc>
                <a:spcPct val="100000"/>
              </a:lnSpc>
            </a:pP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Omaette õiguse liik</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Rahaliste vahendite läbipaistev, otstarbekas ja säästlik kasutamine</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Isikute võrdne kohtlemine</a:t>
            </a:r>
            <a:endParaRPr b="0" lang="en-GB" sz="3200" spc="-1" strike="noStrike">
              <a:solidFill>
                <a:srgbClr val="000000"/>
              </a:solidFill>
              <a:uFill>
                <a:solidFill>
                  <a:srgbClr val="ffffff"/>
                </a:solidFill>
              </a:uFill>
              <a:latin typeface="Roboto Condensed"/>
            </a:endParaRPr>
          </a:p>
          <a:p>
            <a:pPr marL="457200" indent="-456840">
              <a:lnSpc>
                <a:spcPct val="100000"/>
              </a:lnSpc>
              <a:buClr>
                <a:srgbClr val="000000"/>
              </a:buClr>
              <a:buFont typeface="Arial"/>
              <a:buChar char="•"/>
            </a:pPr>
            <a:r>
              <a:rPr b="0" lang="en-GB" sz="3200" spc="-1" strike="noStrike">
                <a:solidFill>
                  <a:srgbClr val="000000"/>
                </a:solidFill>
                <a:uFill>
                  <a:solidFill>
                    <a:srgbClr val="ffffff"/>
                  </a:solidFill>
                </a:uFill>
                <a:latin typeface="Roboto Condensed"/>
                <a:ea typeface="Microsoft YaHei"/>
              </a:rPr>
              <a:t>Olemasolevate konkurentsitingimuste efektiivne ärakasutamine</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3" dur="indefinite" restart="never" nodeType="tmRoot">
          <p:childTnLst>
            <p:seq>
              <p:cTn id="4" dur="indefinite" nodeType="mainSeq">
                <p:childTnLst>
                  <p:par>
                    <p:cTn id="5" fill="hold">
                      <p:stCondLst>
                        <p:cond delay="indefinite"/>
                      </p:stCondLst>
                      <p:childTnLst>
                        <p:par>
                          <p:cTn id="6" fill="hold">
                            <p:stCondLst>
                              <p:cond delay="0"/>
                            </p:stCondLst>
                            <p:childTnLst>
                              <p:par>
                                <p:cTn id="7" nodeType="clickEffect" fill="hold" presetClass="entr" presetID="1">
                                  <p:stCondLst>
                                    <p:cond delay="0"/>
                                  </p:stCondLst>
                                  <p:childTnLst>
                                    <p:set>
                                      <p:cBhvr>
                                        <p:cTn id="8" dur="1" fill="hold">
                                          <p:stCondLst>
                                            <p:cond delay="0"/>
                                          </p:stCondLst>
                                        </p:cTn>
                                        <p:tgtEl>
                                          <p:spTgt spid="151">
                                            <p:txEl>
                                              <p:pRg st="1" end="2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1">
                                  <p:stCondLst>
                                    <p:cond delay="0"/>
                                  </p:stCondLst>
                                  <p:childTnLst>
                                    <p:set>
                                      <p:cBhvr>
                                        <p:cTn id="12" dur="1" fill="hold">
                                          <p:stCondLst>
                                            <p:cond delay="0"/>
                                          </p:stCondLst>
                                        </p:cTn>
                                        <p:tgtEl>
                                          <p:spTgt spid="151">
                                            <p:txEl>
                                              <p:pRg st="21" end="8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
                                  <p:stCondLst>
                                    <p:cond delay="0"/>
                                  </p:stCondLst>
                                  <p:childTnLst>
                                    <p:set>
                                      <p:cBhvr>
                                        <p:cTn id="16" dur="1" fill="hold">
                                          <p:stCondLst>
                                            <p:cond delay="0"/>
                                          </p:stCondLst>
                                        </p:cTn>
                                        <p:tgtEl>
                                          <p:spTgt spid="151">
                                            <p:txEl>
                                              <p:pRg st="89" end="11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1">
                                  <p:stCondLst>
                                    <p:cond delay="0"/>
                                  </p:stCondLst>
                                  <p:childTnLst>
                                    <p:set>
                                      <p:cBhvr>
                                        <p:cTn id="20" dur="1" fill="hold">
                                          <p:stCondLst>
                                            <p:cond delay="0"/>
                                          </p:stCondLst>
                                        </p:cTn>
                                        <p:tgtEl>
                                          <p:spTgt spid="151">
                                            <p:txEl>
                                              <p:pRg st="115" end="17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503280" y="540000"/>
            <a:ext cx="7919640" cy="1079640"/>
          </a:xfrm>
          <a:prstGeom prst="rect">
            <a:avLst/>
          </a:prstGeom>
          <a:noFill/>
          <a:ln>
            <a:noFill/>
          </a:ln>
        </p:spPr>
        <p:txBody>
          <a:bodyPr lIns="0" rIns="0" tIns="54000" bIns="0"/>
          <a:p>
            <a:pPr algn="ctr">
              <a:lnSpc>
                <a:spcPct val="100000"/>
              </a:lnSpc>
            </a:pPr>
            <a:r>
              <a:rPr b="1" lang="en-GB" sz="3600" spc="-1" strike="noStrike">
                <a:solidFill>
                  <a:srgbClr val="000000"/>
                </a:solidFill>
                <a:uFill>
                  <a:solidFill>
                    <a:srgbClr val="ffffff"/>
                  </a:solidFill>
                </a:uFill>
                <a:latin typeface="Roboto Condensed"/>
                <a:ea typeface="Microsoft YaHei"/>
              </a:rPr>
              <a:t>Kes on hankija?</a:t>
            </a:r>
            <a:endParaRPr b="0" lang="en-GB" sz="5700" spc="-1" strike="noStrike">
              <a:solidFill>
                <a:srgbClr val="000000"/>
              </a:solidFill>
              <a:uFill>
                <a:solidFill>
                  <a:srgbClr val="ffffff"/>
                </a:solidFill>
              </a:uFill>
              <a:latin typeface="Roboto Condensed"/>
            </a:endParaRPr>
          </a:p>
        </p:txBody>
      </p:sp>
      <p:sp>
        <p:nvSpPr>
          <p:cNvPr id="153" name="TextShape 2"/>
          <p:cNvSpPr txBox="1"/>
          <p:nvPr/>
        </p:nvSpPr>
        <p:spPr>
          <a:xfrm>
            <a:off x="503280" y="1188000"/>
            <a:ext cx="7919640" cy="5093280"/>
          </a:xfrm>
          <a:prstGeom prst="rect">
            <a:avLst/>
          </a:prstGeom>
          <a:noFill/>
          <a:ln>
            <a:noFill/>
          </a:ln>
        </p:spPr>
        <p:txBody>
          <a:bodyPr lIns="0" rIns="0" tIns="0" bIns="0"/>
          <a:p>
            <a:pPr marL="108000">
              <a:lnSpc>
                <a:spcPct val="100000"/>
              </a:lnSpc>
            </a:pPr>
            <a:r>
              <a:rPr b="0" lang="en-GB" sz="2000" spc="-1" strike="noStrike">
                <a:solidFill>
                  <a:srgbClr val="000000"/>
                </a:solidFill>
                <a:uFill>
                  <a:solidFill>
                    <a:srgbClr val="ffffff"/>
                  </a:solidFill>
                </a:uFill>
                <a:latin typeface="Roboto Condensed"/>
                <a:ea typeface="Microsoft YaHei"/>
              </a:rPr>
              <a:t>§ 10. </a:t>
            </a:r>
            <a:r>
              <a:rPr b="1" lang="en-GB" sz="2000" spc="-1" strike="noStrike">
                <a:solidFill>
                  <a:srgbClr val="000000"/>
                </a:solidFill>
                <a:uFill>
                  <a:solidFill>
                    <a:srgbClr val="ffffff"/>
                  </a:solidFill>
                </a:uFill>
                <a:latin typeface="Roboto Condensed"/>
                <a:ea typeface="Microsoft YaHei"/>
              </a:rPr>
              <a:t> Hankija</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AutoNum type="arabicParenR"/>
            </a:pPr>
            <a:r>
              <a:rPr b="0" lang="en-GB" sz="2000" spc="-1" strike="noStrike">
                <a:solidFill>
                  <a:srgbClr val="000000"/>
                </a:solidFill>
                <a:uFill>
                  <a:solidFill>
                    <a:srgbClr val="ffffff"/>
                  </a:solidFill>
                </a:uFill>
                <a:latin typeface="Roboto Condensed"/>
                <a:ea typeface="Microsoft YaHei"/>
              </a:rPr>
              <a:t>Käesolevas seaduses sätestatud korda on kohustatud järgima järgmised isikud ja asutused (edaspidi </a:t>
            </a:r>
            <a:r>
              <a:rPr b="0" i="1" lang="en-GB" sz="2000" spc="-1" strike="noStrike">
                <a:solidFill>
                  <a:srgbClr val="000000"/>
                </a:solidFill>
                <a:uFill>
                  <a:solidFill>
                    <a:srgbClr val="ffffff"/>
                  </a:solidFill>
                </a:uFill>
                <a:latin typeface="Roboto Condensed"/>
                <a:ea typeface="Microsoft YaHei"/>
              </a:rPr>
              <a:t>hankija</a:t>
            </a:r>
            <a:r>
              <a:rPr b="0" lang="en-GB" sz="2000" spc="-1" strike="noStrike">
                <a:solidFill>
                  <a:srgbClr val="000000"/>
                </a:solidFill>
                <a:uFill>
                  <a:solidFill>
                    <a:srgbClr val="ffffff"/>
                  </a:solidFill>
                </a:uFill>
                <a:latin typeface="Roboto Condensed"/>
                <a:ea typeface="Microsoft YaHei"/>
              </a:rPr>
              <a:t>):</a:t>
            </a:r>
            <a:endParaRPr b="0" lang="en-GB" sz="3200" spc="-1" strike="noStrike">
              <a:solidFill>
                <a:srgbClr val="000000"/>
              </a:solidFill>
              <a:uFill>
                <a:solidFill>
                  <a:srgbClr val="ffffff"/>
                </a:solidFill>
              </a:uFill>
              <a:latin typeface="Roboto Condensed"/>
            </a:endParaRPr>
          </a:p>
          <a:p>
            <a:pPr>
              <a:lnSpc>
                <a:spcPct val="100000"/>
              </a:lnSpc>
            </a:pP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1) riik või riigiasutus;</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2) kohaliku omavalitsuse üksus, kohaliku omavalitsuse asutus või kohalike omavalitsuste ühendus;</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3) muu avalik-õiguslik juriidiline isik või avalik-õigusliku juriidilise isiku asutus;</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4) sihtasutus, mille üheks asutajaks on riik või mille asutajatest rohkem kui pool on käesoleva lõike punktis 2 või 3 nimetatud isikud või mille nõukogu liikmetest rohkem kui poole määravad punktides 1–3 nimetatud isikud;</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5) mittetulundusühing, mille liikmetest rohkem kui pool on käesoleva lõike punktides 1–3 nimetatud isikud;</a:t>
            </a:r>
            <a:r>
              <a:rPr b="0" lang="en-GB" sz="2000" spc="-1" strike="noStrike">
                <a:solidFill>
                  <a:srgbClr val="000000"/>
                </a:solidFill>
                <a:uFill>
                  <a:solidFill>
                    <a:srgbClr val="ffffff"/>
                  </a:solidFill>
                </a:uFill>
                <a:latin typeface="Roboto Condensed"/>
                <a:ea typeface="Microsoft YaHei"/>
              </a:rPr>
              <a:t>
</a:t>
            </a:r>
            <a:r>
              <a:rPr b="0" lang="en-GB" sz="2000" spc="-1" strike="noStrike">
                <a:solidFill>
                  <a:srgbClr val="000000"/>
                </a:solidFill>
                <a:uFill>
                  <a:solidFill>
                    <a:srgbClr val="ffffff"/>
                  </a:solidFill>
                </a:uFill>
                <a:latin typeface="Roboto Condensed"/>
                <a:ea typeface="Microsoft YaHei"/>
              </a:rPr>
              <a:t> 6) muu eraõiguslik juriidiline isik, mis vastab käesoleva paragrahvi lõikes 2 sätestatud tunnustele.</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503280" y="540000"/>
            <a:ext cx="7919640" cy="503640"/>
          </a:xfrm>
          <a:prstGeom prst="rect">
            <a:avLst/>
          </a:prstGeom>
          <a:noFill/>
          <a:ln>
            <a:noFill/>
          </a:ln>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  </a:t>
            </a:r>
            <a:endParaRPr b="0" lang="en-GB" sz="5700" spc="-1" strike="noStrike">
              <a:solidFill>
                <a:srgbClr val="000000"/>
              </a:solidFill>
              <a:uFill>
                <a:solidFill>
                  <a:srgbClr val="ffffff"/>
                </a:solidFill>
              </a:uFill>
              <a:latin typeface="Roboto Condensed"/>
            </a:endParaRPr>
          </a:p>
        </p:txBody>
      </p:sp>
      <p:sp>
        <p:nvSpPr>
          <p:cNvPr id="155" name="TextShape 2"/>
          <p:cNvSpPr txBox="1"/>
          <p:nvPr/>
        </p:nvSpPr>
        <p:spPr>
          <a:xfrm>
            <a:off x="503280" y="972000"/>
            <a:ext cx="7919640" cy="5309280"/>
          </a:xfrm>
          <a:prstGeom prst="rect">
            <a:avLst/>
          </a:prstGeom>
          <a:noFill/>
          <a:ln>
            <a:noFill/>
          </a:ln>
        </p:spPr>
        <p:txBody>
          <a:bodyPr lIns="0" rIns="0" tIns="0" bIns="0"/>
          <a:p>
            <a:pPr marL="108000">
              <a:lnSpc>
                <a:spcPct val="100000"/>
              </a:lnSpc>
            </a:pPr>
            <a:r>
              <a:rPr b="0" lang="en-GB" sz="2000" spc="-1" strike="noStrike">
                <a:solidFill>
                  <a:srgbClr val="5b9bd5"/>
                </a:solidFill>
                <a:uFill>
                  <a:solidFill>
                    <a:srgbClr val="ffffff"/>
                  </a:solidFill>
                </a:uFill>
                <a:latin typeface="Roboto Condensed"/>
                <a:ea typeface="Microsoft YaHei"/>
              </a:rPr>
              <a:t>(2) </a:t>
            </a:r>
            <a:r>
              <a:rPr b="0" lang="en-GB" sz="2000" spc="-1" strike="noStrike">
                <a:solidFill>
                  <a:srgbClr val="000000"/>
                </a:solidFill>
                <a:uFill>
                  <a:solidFill>
                    <a:srgbClr val="ffffff"/>
                  </a:solidFill>
                </a:uFill>
                <a:latin typeface="Roboto Condensed"/>
                <a:ea typeface="Microsoft YaHei"/>
              </a:rPr>
              <a:t>Hankija käesoleva paragrahvi lõike 1 p 6 tähenduses on eraõiguslik juriidiline isik:</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a:p>
            <a:pPr marL="565200" indent="-456840">
              <a:lnSpc>
                <a:spcPct val="100000"/>
              </a:lnSpc>
              <a:buClr>
                <a:srgbClr val="0084d1"/>
              </a:buClr>
              <a:buFont typeface="Arial"/>
              <a:buAutoNum type="arabicParenR"/>
            </a:pPr>
            <a:r>
              <a:rPr b="0" lang="en-GB" sz="2000" spc="-1" strike="noStrike">
                <a:solidFill>
                  <a:srgbClr val="000000"/>
                </a:solidFill>
                <a:uFill>
                  <a:solidFill>
                    <a:srgbClr val="ffffff"/>
                  </a:solidFill>
                </a:uFill>
                <a:latin typeface="Roboto Condensed"/>
                <a:ea typeface="Microsoft YaHei"/>
              </a:rPr>
              <a:t>Mis on asutatud eesmärgiga täita või mis täidab põhi- või kõrvaltegevusena ülesannet avalikes huvides, millel ei ole tööstuslikku ega ärilist iseloomu, ja </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a:p>
            <a:pPr marL="565200" indent="-456840">
              <a:lnSpc>
                <a:spcPct val="100000"/>
              </a:lnSpc>
              <a:buClr>
                <a:srgbClr val="0084d1"/>
              </a:buClr>
              <a:buFont typeface="Arial"/>
              <a:buAutoNum type="arabicParenR"/>
            </a:pPr>
            <a:r>
              <a:rPr b="0" lang="en-GB" sz="2000" spc="-1" strike="noStrike">
                <a:solidFill>
                  <a:srgbClr val="000000"/>
                </a:solidFill>
                <a:uFill>
                  <a:solidFill>
                    <a:srgbClr val="ffffff"/>
                  </a:solidFill>
                </a:uFill>
                <a:latin typeface="Roboto Condensed"/>
                <a:ea typeface="Microsoft YaHei"/>
              </a:rPr>
              <a:t>Mida põhiliselt rahastavad või mille juhtimis-, haldus-, või järelevalveorgani liikmetest rohkem kui poole määravad või mille juhtimist muul viisil kontrollivad koos või eraldi lõike 1 punktides 1-5 või teised punktis 6 nimetatud isikud või mõne muu Euroopa Majanduspiirkonna lepinguriigi vastutavad isikud.</a:t>
            </a:r>
            <a:endParaRPr b="0" lang="en-GB" sz="3200" spc="-1" strike="noStrike">
              <a:solidFill>
                <a:srgbClr val="000000"/>
              </a:solidFill>
              <a:uFill>
                <a:solidFill>
                  <a:srgbClr val="ffffff"/>
                </a:solidFill>
              </a:uFill>
              <a:latin typeface="Roboto Condensed"/>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503280" y="324000"/>
            <a:ext cx="7919640" cy="503640"/>
          </a:xfrm>
          <a:prstGeom prst="rect">
            <a:avLst/>
          </a:prstGeom>
          <a:noFill/>
          <a:ln>
            <a:noFill/>
          </a:ln>
        </p:spPr>
        <p:txBody>
          <a:bodyPr lIns="0" rIns="0" tIns="54000" bIns="0"/>
          <a:p>
            <a:pPr algn="ctr">
              <a:lnSpc>
                <a:spcPct val="100000"/>
              </a:lnSpc>
            </a:pPr>
            <a:r>
              <a:rPr b="1" lang="en-GB" sz="2000" spc="-1" strike="noStrike">
                <a:solidFill>
                  <a:srgbClr val="000000"/>
                </a:solidFill>
                <a:uFill>
                  <a:solidFill>
                    <a:srgbClr val="ffffff"/>
                  </a:solidFill>
                </a:uFill>
                <a:latin typeface="Roboto Condensed"/>
                <a:ea typeface="Microsoft YaHei"/>
              </a:rPr>
              <a:t>Avalik huvides, millel puudub tööstuslik või äriline iseloom</a:t>
            </a:r>
            <a:endParaRPr b="0" lang="en-GB" sz="5700" spc="-1" strike="noStrike">
              <a:solidFill>
                <a:srgbClr val="000000"/>
              </a:solidFill>
              <a:uFill>
                <a:solidFill>
                  <a:srgbClr val="ffffff"/>
                </a:solidFill>
              </a:uFill>
              <a:latin typeface="Roboto Condensed"/>
            </a:endParaRPr>
          </a:p>
        </p:txBody>
      </p:sp>
      <p:sp>
        <p:nvSpPr>
          <p:cNvPr id="157" name="TextShape 2"/>
          <p:cNvSpPr txBox="1"/>
          <p:nvPr/>
        </p:nvSpPr>
        <p:spPr>
          <a:xfrm>
            <a:off x="503280" y="828000"/>
            <a:ext cx="7919640" cy="5453280"/>
          </a:xfrm>
          <a:prstGeom prst="rect">
            <a:avLst/>
          </a:prstGeom>
          <a:noFill/>
          <a:ln>
            <a:noFill/>
          </a:ln>
        </p:spPr>
        <p:txBody>
          <a:bodyPr lIns="0" rIns="0" tIns="0" bIns="0"/>
          <a:p>
            <a:pPr marL="108000">
              <a:lnSpc>
                <a:spcPct val="100000"/>
              </a:lnSpc>
            </a:pPr>
            <a:r>
              <a:rPr b="0" lang="en-GB" sz="1800" spc="-1" strike="noStrike">
                <a:solidFill>
                  <a:srgbClr val="000000"/>
                </a:solidFill>
                <a:uFill>
                  <a:solidFill>
                    <a:srgbClr val="ffffff"/>
                  </a:solidFill>
                </a:uFill>
                <a:latin typeface="Roboto Condensed"/>
                <a:ea typeface="Microsoft YaHei"/>
              </a:rPr>
              <a:t>Maksu- ja Tolliamet kirjeldab avalikkes huvides tegutsemist, kui määratlemata õigusmõistet:</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tegutsetakse ühiskonnale avatult ja ei toimu (peamiselt) teabe varjamist;</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tegutsemisega on hõlmatud maksimaalselt lai isikute ring ja ühingu liikmeks astumine ei ole ebamõistlikult piiratud;</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tegutsetakse ühiskonna kui terviku eesmärkide täitmise huvides või aidates neid ühiskonna vaesemaid rühmi, kes ei suuda ise toime tulla;</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aidatakse kaasa mingile avalikule hüvele. Avalik hüve on see, millest on huvitatud riigi kui kogukonna liikmed tervikuna, kui see puudutab enamiku ühiskonnaliikmete heaolu või suuremate sotsiaalsete gruppide hüve;</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ühing võib oma ühiskondlikke tegevusi toetada majandustegevusest saadud tuluga, mis samas ei või olla ühingu peamiseks tegevuseks. Ühenduse tegevusega mitteseotud majandustegevus ei või kujuneda ebaausaks konkurentsiks mittetulundussektori ja ärisektori vahel.</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1800" spc="-1" strike="noStrike">
                <a:solidFill>
                  <a:srgbClr val="000000"/>
                </a:solidFill>
                <a:uFill>
                  <a:solidFill>
                    <a:srgbClr val="ffffff"/>
                  </a:solidFill>
                </a:uFill>
                <a:latin typeface="Roboto Condensed"/>
                <a:ea typeface="Microsoft YaHei"/>
              </a:rPr>
              <a:t>Avalikes huvides tegutsevate isikute hulka ei kuulu ühingud, kelle tegevuse eesmärk ei ulatu kaugemale selle liikmete või asutajate teatud erahuvidest. </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25" dur="indefinite" restart="never" nodeType="tmRoot">
          <p:childTnLst>
            <p:seq>
              <p:cTn id="26" dur="indefinite" nodeType="mainSeq">
                <p:childTnLst>
                  <p:par>
                    <p:cTn id="27" fill="hold">
                      <p:stCondLst>
                        <p:cond delay="indefinite"/>
                      </p:stCondLst>
                      <p:childTnLst>
                        <p:par>
                          <p:cTn id="28" fill="hold">
                            <p:stCondLst>
                              <p:cond delay="0"/>
                            </p:stCondLst>
                            <p:childTnLst>
                              <p:par>
                                <p:cTn id="29" nodeType="clickEffect" fill="hold" presetClass="entr" presetID="1">
                                  <p:stCondLst>
                                    <p:cond delay="0"/>
                                  </p:stCondLst>
                                  <p:childTnLst>
                                    <p:set>
                                      <p:cBhvr>
                                        <p:cTn id="30" dur="1" fill="hold">
                                          <p:stCondLst>
                                            <p:cond delay="0"/>
                                          </p:stCondLst>
                                        </p:cTn>
                                        <p:tgtEl>
                                          <p:spTgt spid="157">
                                            <p:txEl>
                                              <p:pRg st="92" end="16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1">
                                  <p:stCondLst>
                                    <p:cond delay="0"/>
                                  </p:stCondLst>
                                  <p:childTnLst>
                                    <p:set>
                                      <p:cBhvr>
                                        <p:cTn id="34" dur="1" fill="hold">
                                          <p:stCondLst>
                                            <p:cond delay="0"/>
                                          </p:stCondLst>
                                        </p:cTn>
                                        <p:tgtEl>
                                          <p:spTgt spid="157">
                                            <p:txEl>
                                              <p:pRg st="166" end="28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
                                  <p:stCondLst>
                                    <p:cond delay="0"/>
                                  </p:stCondLst>
                                  <p:childTnLst>
                                    <p:set>
                                      <p:cBhvr>
                                        <p:cTn id="38" dur="1" fill="hold">
                                          <p:stCondLst>
                                            <p:cond delay="0"/>
                                          </p:stCondLst>
                                        </p:cTn>
                                        <p:tgtEl>
                                          <p:spTgt spid="157">
                                            <p:txEl>
                                              <p:pRg st="283" end="42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157">
                                            <p:txEl>
                                              <p:pRg st="420" end="63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157">
                                            <p:txEl>
                                              <p:pRg st="634" end="89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157">
                                            <p:txEl>
                                              <p:pRg st="895" end="104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503280" y="540000"/>
            <a:ext cx="7919640" cy="1079640"/>
          </a:xfrm>
          <a:prstGeom prst="rect">
            <a:avLst/>
          </a:prstGeom>
          <a:noFill/>
          <a:ln>
            <a:noFill/>
          </a:ln>
        </p:spPr>
        <p:txBody>
          <a:bodyPr lIns="0" rIns="0" tIns="54000" bIns="0"/>
          <a:p>
            <a:pPr algn="ctr">
              <a:lnSpc>
                <a:spcPct val="100000"/>
              </a:lnSpc>
            </a:pPr>
            <a:r>
              <a:rPr b="1" lang="en-GB" sz="2000" spc="-1" strike="noStrike">
                <a:solidFill>
                  <a:srgbClr val="000000"/>
                </a:solidFill>
                <a:uFill>
                  <a:solidFill>
                    <a:srgbClr val="ffffff"/>
                  </a:solidFill>
                </a:uFill>
                <a:latin typeface="Roboto Condensed"/>
                <a:ea typeface="Microsoft YaHei"/>
              </a:rPr>
              <a:t>Avalikes huvides ülesanne, millel ei ole ärilist iseloomu</a:t>
            </a:r>
            <a:endParaRPr b="0" lang="en-GB" sz="5700" spc="-1" strike="noStrike">
              <a:solidFill>
                <a:srgbClr val="000000"/>
              </a:solidFill>
              <a:uFill>
                <a:solidFill>
                  <a:srgbClr val="ffffff"/>
                </a:solidFill>
              </a:uFill>
              <a:latin typeface="Roboto Condensed"/>
            </a:endParaRPr>
          </a:p>
        </p:txBody>
      </p:sp>
      <p:sp>
        <p:nvSpPr>
          <p:cNvPr id="159" name="TextShape 2"/>
          <p:cNvSpPr txBox="1"/>
          <p:nvPr/>
        </p:nvSpPr>
        <p:spPr>
          <a:xfrm>
            <a:off x="503280" y="1188000"/>
            <a:ext cx="7919640" cy="5093280"/>
          </a:xfrm>
          <a:prstGeom prst="rect">
            <a:avLst/>
          </a:prstGeom>
          <a:noFill/>
          <a:ln>
            <a:noFill/>
          </a:ln>
        </p:spPr>
        <p:txBody>
          <a:bodyPr lIns="0" rIns="0" tIns="0" bIns="0"/>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Ühishüved, mida ei kasutata eratarbimiseks vaid on kõigile kättesaadavad</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Hinnata tuleb ühingu tegutsemise eesmärki ja tegevusala ning tuvastada, kas ühing tegutseb üldise huvi või kitsamate erahuvide rahuldamiseks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Avalikes huvides ei tegutse ühingud, mille tegevuse eesmärk ei ulatu kaugemale selle liikmete või asutajate erahuvide rahuldamisest</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Tähtsust ei oma asjaolu, kas ülesande täitmine on isiku põhi- või kõrvaltegevus </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Avalikku huvi eeldatakse, kui ülesannet täidetakse halduslepingu alusel</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Avalikes huvides on ülesanne, mille pakkumine rahastuseta tõenäoliselt lõppeks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Riigi kehtestatud määradele allumine?</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51" dur="indefinite" restart="never" nodeType="tmRoot">
          <p:childTnLst>
            <p:seq>
              <p:cTn id="52" dur="indefinite" nodeType="mainSeq">
                <p:childTnLst>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159">
                                            <p:txEl>
                                              <p:pRg st="0" end="7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1">
                                  <p:stCondLst>
                                    <p:cond delay="0"/>
                                  </p:stCondLst>
                                  <p:childTnLst>
                                    <p:set>
                                      <p:cBhvr>
                                        <p:cTn id="60" dur="1" fill="hold">
                                          <p:stCondLst>
                                            <p:cond delay="0"/>
                                          </p:stCondLst>
                                        </p:cTn>
                                        <p:tgtEl>
                                          <p:spTgt spid="159">
                                            <p:txEl>
                                              <p:pRg st="73" end="2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159">
                                            <p:txEl>
                                              <p:pRg st="214" end="34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nodeType="clickEffect" fill="hold" presetClass="entr" presetID="1">
                                  <p:stCondLst>
                                    <p:cond delay="0"/>
                                  </p:stCondLst>
                                  <p:childTnLst>
                                    <p:set>
                                      <p:cBhvr>
                                        <p:cTn id="68" dur="1" fill="hold">
                                          <p:stCondLst>
                                            <p:cond delay="0"/>
                                          </p:stCondLst>
                                        </p:cTn>
                                        <p:tgtEl>
                                          <p:spTgt spid="159">
                                            <p:txEl>
                                              <p:pRg st="346" end="427"/>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1">
                                  <p:stCondLst>
                                    <p:cond delay="0"/>
                                  </p:stCondLst>
                                  <p:childTnLst>
                                    <p:set>
                                      <p:cBhvr>
                                        <p:cTn id="72" dur="1" fill="hold">
                                          <p:stCondLst>
                                            <p:cond delay="0"/>
                                          </p:stCondLst>
                                        </p:cTn>
                                        <p:tgtEl>
                                          <p:spTgt spid="159">
                                            <p:txEl>
                                              <p:pRg st="427" end="499"/>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nodeType="clickEffect" fill="hold" presetClass="entr" presetID="1">
                                  <p:stCondLst>
                                    <p:cond delay="0"/>
                                  </p:stCondLst>
                                  <p:childTnLst>
                                    <p:set>
                                      <p:cBhvr>
                                        <p:cTn id="76" dur="1" fill="hold">
                                          <p:stCondLst>
                                            <p:cond delay="0"/>
                                          </p:stCondLst>
                                        </p:cTn>
                                        <p:tgtEl>
                                          <p:spTgt spid="159">
                                            <p:txEl>
                                              <p:pRg st="499" end="578"/>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1">
                                  <p:stCondLst>
                                    <p:cond delay="0"/>
                                  </p:stCondLst>
                                  <p:childTnLst>
                                    <p:set>
                                      <p:cBhvr>
                                        <p:cTn id="80" dur="1" fill="hold">
                                          <p:stCondLst>
                                            <p:cond delay="0"/>
                                          </p:stCondLst>
                                        </p:cTn>
                                        <p:tgtEl>
                                          <p:spTgt spid="159">
                                            <p:txEl>
                                              <p:pRg st="578" end="61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503280" y="540000"/>
            <a:ext cx="7919640" cy="575640"/>
          </a:xfrm>
          <a:prstGeom prst="rect">
            <a:avLst/>
          </a:prstGeom>
          <a:noFill/>
          <a:ln>
            <a:noFill/>
          </a:ln>
        </p:spPr>
        <p:txBody>
          <a:bodyPr lIns="0" rIns="0" tIns="54000" bIns="0"/>
          <a:p>
            <a:pPr algn="ctr">
              <a:lnSpc>
                <a:spcPct val="100000"/>
              </a:lnSpc>
            </a:pPr>
            <a:r>
              <a:rPr b="1" lang="en-GB" sz="2000" spc="-1" strike="noStrike">
                <a:solidFill>
                  <a:srgbClr val="000000"/>
                </a:solidFill>
                <a:uFill>
                  <a:solidFill>
                    <a:srgbClr val="ffffff"/>
                  </a:solidFill>
                </a:uFill>
                <a:latin typeface="Roboto Condensed"/>
                <a:ea typeface="Microsoft YaHei"/>
              </a:rPr>
              <a:t>Rahastuse kriteerium</a:t>
            </a:r>
            <a:endParaRPr b="0" lang="en-GB" sz="5700" spc="-1" strike="noStrike">
              <a:solidFill>
                <a:srgbClr val="000000"/>
              </a:solidFill>
              <a:uFill>
                <a:solidFill>
                  <a:srgbClr val="ffffff"/>
                </a:solidFill>
              </a:uFill>
              <a:latin typeface="Roboto Condensed"/>
            </a:endParaRPr>
          </a:p>
        </p:txBody>
      </p:sp>
      <p:sp>
        <p:nvSpPr>
          <p:cNvPr id="161" name="TextShape 2"/>
          <p:cNvSpPr txBox="1"/>
          <p:nvPr/>
        </p:nvSpPr>
        <p:spPr>
          <a:xfrm>
            <a:off x="503280" y="1404000"/>
            <a:ext cx="7919640" cy="4877280"/>
          </a:xfrm>
          <a:prstGeom prst="rect">
            <a:avLst/>
          </a:prstGeom>
          <a:noFill/>
          <a:ln>
            <a:noFill/>
          </a:ln>
        </p:spPr>
        <p:txBody>
          <a:bodyPr lIns="0" rIns="0" tIns="0" bIns="0"/>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Avalik rahastus isiku tuludest rohkem kui pool</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Puudub ärisuhtele omane lepinguline vastusooritus</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Protsendimäära hindamine peab hõlmama kõiki tulusid, sealhulgas kaubandustegevusest saadu ning arvutamine peab toimuma aasta baasil</a:t>
            </a:r>
            <a:endParaRPr b="0" lang="en-GB" sz="3200" spc="-1" strike="noStrike">
              <a:solidFill>
                <a:srgbClr val="000000"/>
              </a:solidFill>
              <a:uFill>
                <a:solidFill>
                  <a:srgbClr val="ffffff"/>
                </a:solidFill>
              </a:uFill>
              <a:latin typeface="Roboto Condensed"/>
            </a:endParaRPr>
          </a:p>
          <a:p>
            <a:pPr marL="432000" indent="-323640">
              <a:lnSpc>
                <a:spcPct val="100000"/>
              </a:lnSpc>
              <a:buClr>
                <a:srgbClr val="0084d1"/>
              </a:buClr>
              <a:buFont typeface="Arial"/>
              <a:buChar char="•"/>
            </a:pPr>
            <a:r>
              <a:rPr b="0" lang="en-GB" sz="2000" spc="-1" strike="noStrike">
                <a:solidFill>
                  <a:srgbClr val="000000"/>
                </a:solidFill>
                <a:uFill>
                  <a:solidFill>
                    <a:srgbClr val="ffffff"/>
                  </a:solidFill>
                </a:uFill>
                <a:latin typeface="Roboto Condensed"/>
                <a:ea typeface="Microsoft YaHei"/>
              </a:rPr>
              <a:t>Direktiiv ei sätesta, et rahastajaks peaks olema otseselt riik või mõni muu avalik-õiguslik üksus, piisab kui on olemas kaudse rahastamise viis</a:t>
            </a:r>
            <a:endParaRPr b="0" lang="en-GB" sz="3200" spc="-1" strike="noStrike">
              <a:solidFill>
                <a:srgbClr val="000000"/>
              </a:solidFill>
              <a:uFill>
                <a:solidFill>
                  <a:srgbClr val="ffffff"/>
                </a:solidFill>
              </a:uFill>
              <a:latin typeface="Roboto Condensed"/>
            </a:endParaRPr>
          </a:p>
          <a:p>
            <a:pPr marL="108000">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81" dur="indefinite" restart="never" nodeType="tmRoot">
          <p:childTnLst>
            <p:seq>
              <p:cTn id="82" dur="indefinite" nodeType="mainSeq">
                <p:childTnLst>
                  <p:par>
                    <p:cTn id="83" fill="hold">
                      <p:stCondLst>
                        <p:cond delay="indefinite"/>
                      </p:stCondLst>
                      <p:childTnLst>
                        <p:par>
                          <p:cTn id="84" fill="hold">
                            <p:stCondLst>
                              <p:cond delay="0"/>
                            </p:stCondLst>
                            <p:childTnLst>
                              <p:par>
                                <p:cTn id="85" nodeType="clickEffect" fill="hold" presetClass="entr" presetID="1">
                                  <p:stCondLst>
                                    <p:cond delay="0"/>
                                  </p:stCondLst>
                                  <p:childTnLst>
                                    <p:set>
                                      <p:cBhvr>
                                        <p:cTn id="86" dur="1" fill="hold">
                                          <p:stCondLst>
                                            <p:cond delay="0"/>
                                          </p:stCondLst>
                                        </p:cTn>
                                        <p:tgtEl>
                                          <p:spTgt spid="161">
                                            <p:txEl>
                                              <p:pRg st="0" end="47"/>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nodeType="clickEffect" fill="hold" presetClass="entr" presetID="1">
                                  <p:stCondLst>
                                    <p:cond delay="0"/>
                                  </p:stCondLst>
                                  <p:childTnLst>
                                    <p:set>
                                      <p:cBhvr>
                                        <p:cTn id="90" dur="1" fill="hold">
                                          <p:stCondLst>
                                            <p:cond delay="0"/>
                                          </p:stCondLst>
                                        </p:cTn>
                                        <p:tgtEl>
                                          <p:spTgt spid="161">
                                            <p:txEl>
                                              <p:pRg st="47" end="97"/>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1">
                                  <p:stCondLst>
                                    <p:cond delay="0"/>
                                  </p:stCondLst>
                                  <p:childTnLst>
                                    <p:set>
                                      <p:cBhvr>
                                        <p:cTn id="94" dur="1" fill="hold">
                                          <p:stCondLst>
                                            <p:cond delay="0"/>
                                          </p:stCondLst>
                                        </p:cTn>
                                        <p:tgtEl>
                                          <p:spTgt spid="161">
                                            <p:txEl>
                                              <p:pRg st="97" end="229"/>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nodeType="clickEffect" fill="hold" presetClass="entr" presetID="1">
                                  <p:stCondLst>
                                    <p:cond delay="0"/>
                                  </p:stCondLst>
                                  <p:childTnLst>
                                    <p:set>
                                      <p:cBhvr>
                                        <p:cTn id="98" dur="1" fill="hold">
                                          <p:stCondLst>
                                            <p:cond delay="0"/>
                                          </p:stCondLst>
                                        </p:cTn>
                                        <p:tgtEl>
                                          <p:spTgt spid="161">
                                            <p:txEl>
                                              <p:pRg st="229" end="37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503280" y="540000"/>
            <a:ext cx="7919640" cy="1079640"/>
          </a:xfrm>
          <a:prstGeom prst="rect">
            <a:avLst/>
          </a:prstGeom>
          <a:noFill/>
          <a:ln>
            <a:noFill/>
          </a:ln>
        </p:spPr>
        <p:txBody>
          <a:bodyPr lIns="0" rIns="0" tIns="54000" bIns="0"/>
          <a:p>
            <a:pPr>
              <a:lnSpc>
                <a:spcPct val="100000"/>
              </a:lnSpc>
            </a:pPr>
            <a:r>
              <a:rPr b="1" lang="en-GB" sz="3600" spc="-1" strike="noStrike">
                <a:solidFill>
                  <a:srgbClr val="000000"/>
                </a:solidFill>
                <a:uFill>
                  <a:solidFill>
                    <a:srgbClr val="ffffff"/>
                  </a:solidFill>
                </a:uFill>
                <a:latin typeface="Roboto Condensed"/>
                <a:ea typeface="Microsoft YaHei"/>
              </a:rPr>
              <a:t>Näide </a:t>
            </a:r>
            <a:endParaRPr b="0" lang="en-GB" sz="5700" spc="-1" strike="noStrike">
              <a:solidFill>
                <a:srgbClr val="000000"/>
              </a:solidFill>
              <a:uFill>
                <a:solidFill>
                  <a:srgbClr val="ffffff"/>
                </a:solidFill>
              </a:uFill>
              <a:latin typeface="Roboto Condensed"/>
            </a:endParaRPr>
          </a:p>
        </p:txBody>
      </p:sp>
      <p:sp>
        <p:nvSpPr>
          <p:cNvPr id="163" name="TextShape 2"/>
          <p:cNvSpPr txBox="1"/>
          <p:nvPr/>
        </p:nvSpPr>
        <p:spPr>
          <a:xfrm>
            <a:off x="503280" y="1768320"/>
            <a:ext cx="7919640" cy="4512960"/>
          </a:xfrm>
          <a:prstGeom prst="rect">
            <a:avLst/>
          </a:prstGeom>
          <a:noFill/>
          <a:ln>
            <a:noFill/>
          </a:ln>
        </p:spPr>
        <p:txBody>
          <a:bodyPr lIns="0" rIns="0" tIns="0" bIns="0"/>
          <a:p>
            <a:pPr>
              <a:lnSpc>
                <a:spcPct val="100000"/>
              </a:lnSpc>
            </a:pPr>
            <a:r>
              <a:rPr b="0" lang="en-GB" sz="3200" spc="-1" strike="noStrike">
                <a:solidFill>
                  <a:srgbClr val="000000"/>
                </a:solidFill>
                <a:uFill>
                  <a:solidFill>
                    <a:srgbClr val="ffffff"/>
                  </a:solidFill>
                </a:uFill>
                <a:latin typeface="Roboto Condensed"/>
                <a:ea typeface="Microsoft YaHei"/>
              </a:rPr>
              <a:t>Eelarve prognoos 2016 aastal (MTÜ):</a:t>
            </a:r>
            <a:endParaRPr b="0" lang="en-GB" sz="3200" spc="-1" strike="noStrike">
              <a:solidFill>
                <a:srgbClr val="000000"/>
              </a:solidFill>
              <a:uFill>
                <a:solidFill>
                  <a:srgbClr val="ffffff"/>
                </a:solidFill>
              </a:uFill>
              <a:latin typeface="Roboto Condensed"/>
            </a:endParaRPr>
          </a:p>
          <a:p>
            <a:pPr>
              <a:lnSpc>
                <a:spcPct val="100000"/>
              </a:lnSpc>
            </a:pPr>
            <a:r>
              <a:rPr b="0" lang="en-GB" sz="3200" spc="-1" strike="noStrike">
                <a:solidFill>
                  <a:srgbClr val="000000"/>
                </a:solidFill>
                <a:uFill>
                  <a:solidFill>
                    <a:srgbClr val="ffffff"/>
                  </a:solidFill>
                </a:uFill>
                <a:latin typeface="Roboto Condensed"/>
                <a:ea typeface="Microsoft YaHei"/>
              </a:rPr>
              <a:t>Kohaliku omavalitsuse toetus – 15 000 e</a:t>
            </a:r>
            <a:endParaRPr b="0" lang="en-GB" sz="3200" spc="-1" strike="noStrike">
              <a:solidFill>
                <a:srgbClr val="000000"/>
              </a:solidFill>
              <a:uFill>
                <a:solidFill>
                  <a:srgbClr val="ffffff"/>
                </a:solidFill>
              </a:uFill>
              <a:latin typeface="Roboto Condensed"/>
            </a:endParaRPr>
          </a:p>
          <a:p>
            <a:pPr>
              <a:lnSpc>
                <a:spcPct val="100000"/>
              </a:lnSpc>
            </a:pPr>
            <a:r>
              <a:rPr b="0" lang="en-GB" sz="3200" spc="-1" strike="noStrike">
                <a:solidFill>
                  <a:srgbClr val="000000"/>
                </a:solidFill>
                <a:uFill>
                  <a:solidFill>
                    <a:srgbClr val="ffffff"/>
                  </a:solidFill>
                </a:uFill>
                <a:latin typeface="Roboto Condensed"/>
                <a:ea typeface="Microsoft YaHei"/>
              </a:rPr>
              <a:t>Kultuurikapitali toetus – 10 000 e.</a:t>
            </a:r>
            <a:endParaRPr b="0" lang="en-GB" sz="3200" spc="-1" strike="noStrike">
              <a:solidFill>
                <a:srgbClr val="000000"/>
              </a:solidFill>
              <a:uFill>
                <a:solidFill>
                  <a:srgbClr val="ffffff"/>
                </a:solidFill>
              </a:uFill>
              <a:latin typeface="Roboto Condensed"/>
            </a:endParaRPr>
          </a:p>
          <a:p>
            <a:pPr>
              <a:lnSpc>
                <a:spcPct val="100000"/>
              </a:lnSpc>
            </a:pPr>
            <a:r>
              <a:rPr b="0" lang="en-GB" sz="3200" spc="-1" strike="noStrike">
                <a:solidFill>
                  <a:srgbClr val="000000"/>
                </a:solidFill>
                <a:uFill>
                  <a:solidFill>
                    <a:srgbClr val="ffffff"/>
                  </a:solidFill>
                </a:uFill>
                <a:latin typeface="Roboto Condensed"/>
                <a:ea typeface="Microsoft YaHei"/>
              </a:rPr>
              <a:t>LEADER toetus – 45 000 e. </a:t>
            </a:r>
            <a:endParaRPr b="0" lang="en-GB" sz="3200" spc="-1" strike="noStrike">
              <a:solidFill>
                <a:srgbClr val="000000"/>
              </a:solidFill>
              <a:uFill>
                <a:solidFill>
                  <a:srgbClr val="ffffff"/>
                </a:solidFill>
              </a:uFill>
              <a:latin typeface="Roboto Condensed"/>
            </a:endParaRPr>
          </a:p>
          <a:p>
            <a:pPr>
              <a:lnSpc>
                <a:spcPct val="100000"/>
              </a:lnSpc>
            </a:pPr>
            <a:r>
              <a:rPr b="0" lang="en-GB" sz="3200" spc="-1" strike="noStrike">
                <a:solidFill>
                  <a:srgbClr val="000000"/>
                </a:solidFill>
                <a:uFill>
                  <a:solidFill>
                    <a:srgbClr val="ffffff"/>
                  </a:solidFill>
                </a:uFill>
                <a:latin typeface="Roboto Condensed"/>
                <a:ea typeface="Microsoft YaHei"/>
              </a:rPr>
              <a:t>Tulu eraettevõtlusest – 27 000 e. </a:t>
            </a:r>
            <a:endParaRPr b="0" lang="en-GB" sz="3200" spc="-1" strike="noStrike">
              <a:solidFill>
                <a:srgbClr val="000000"/>
              </a:solidFill>
              <a:uFill>
                <a:solidFill>
                  <a:srgbClr val="ffffff"/>
                </a:solidFill>
              </a:uFill>
              <a:latin typeface="Roboto Condensed"/>
            </a:endParaRPr>
          </a:p>
          <a:p>
            <a:pPr>
              <a:lnSpc>
                <a:spcPct val="100000"/>
              </a:lnSpc>
            </a:pPr>
            <a:endParaRPr b="0" lang="en-GB" sz="3200" spc="-1" strike="noStrike">
              <a:solidFill>
                <a:srgbClr val="000000"/>
              </a:solidFill>
              <a:uFill>
                <a:solidFill>
                  <a:srgbClr val="ffffff"/>
                </a:solidFill>
              </a:uFill>
              <a:latin typeface="Roboto Condensed"/>
            </a:endParaRPr>
          </a:p>
        </p:txBody>
      </p:sp>
    </p:spTree>
  </p:cSld>
  <p:timing>
    <p:tnLst>
      <p:par>
        <p:cTn id="99" dur="indefinite" restart="never" nodeType="tmRoot">
          <p:childTnLst>
            <p:seq>
              <p:cTn id="100" dur="indefinite" nodeType="mainSeq">
                <p:childTnLst>
                  <p:par>
                    <p:cTn id="101" fill="hold">
                      <p:stCondLst>
                        <p:cond delay="indefinite"/>
                      </p:stCondLst>
                      <p:childTnLst>
                        <p:par>
                          <p:cTn id="102" fill="hold">
                            <p:stCondLst>
                              <p:cond delay="0"/>
                            </p:stCondLst>
                            <p:childTnLst>
                              <p:par>
                                <p:cTn id="103" nodeType="clickEffect" fill="hold" presetClass="entr" presetID="2" presetSubtype="4">
                                  <p:stCondLst>
                                    <p:cond delay="0"/>
                                  </p:stCondLst>
                                  <p:childTnLst>
                                    <p:set>
                                      <p:cBhvr>
                                        <p:cTn id="104" dur="1" fill="hold">
                                          <p:stCondLst>
                                            <p:cond delay="0"/>
                                          </p:stCondLst>
                                        </p:cTn>
                                        <p:tgtEl>
                                          <p:spTgt spid="163">
                                            <p:txEl>
                                              <p:pRg st="139" end="174"/>
                                            </p:txEl>
                                          </p:spTgt>
                                        </p:tgtEl>
                                        <p:attrNameLst>
                                          <p:attrName>style.visibility</p:attrName>
                                        </p:attrNameLst>
                                      </p:cBhvr>
                                      <p:to>
                                        <p:strVal val="visible"/>
                                      </p:to>
                                    </p:set>
                                    <p:anim calcmode="lin" valueType="num">
                                      <p:cBhvr additive="repl">
                                        <p:cTn id="105" dur="500" fill="hold"/>
                                        <p:tgtEl>
                                          <p:spTgt spid="163">
                                            <p:txEl>
                                              <p:pRg st="139" end="174"/>
                                            </p:txEl>
                                          </p:spTgt>
                                        </p:tgtEl>
                                        <p:attrNameLst>
                                          <p:attrName>ppt_x</p:attrName>
                                        </p:attrNameLst>
                                      </p:cBhvr>
                                      <p:tavLst>
                                        <p:tav tm="0">
                                          <p:val>
                                            <p:strVal val="#ppt_x"/>
                                          </p:val>
                                        </p:tav>
                                        <p:tav tm="100000">
                                          <p:val>
                                            <p:strVal val="#ppt_x"/>
                                          </p:val>
                                        </p:tav>
                                      </p:tavLst>
                                    </p:anim>
                                    <p:anim calcmode="lin" valueType="num">
                                      <p:cBhvr additive="repl">
                                        <p:cTn id="106" dur="500" fill="hold"/>
                                        <p:tgtEl>
                                          <p:spTgt spid="163">
                                            <p:txEl>
                                              <p:pRg st="139" end="174"/>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nodeType="clickEffect" fill="hold" presetClass="exit" presetID="2" presetSubtype="4">
                                  <p:stCondLst>
                                    <p:cond delay="250"/>
                                  </p:stCondLst>
                                  <p:childTnLst>
                                    <p:anim calcmode="lin" valueType="num">
                                      <p:cBhvr additive="repl">
                                        <p:cTn id="110" dur="250"/>
                                        <p:tgtEl>
                                          <p:spTgt spid="163">
                                            <p:txEl>
                                              <p:pRg st="112" end="139"/>
                                            </p:txEl>
                                          </p:spTgt>
                                        </p:tgtEl>
                                        <p:attrNameLst>
                                          <p:attrName>ppt_x</p:attrName>
                                        </p:attrNameLst>
                                      </p:cBhvr>
                                      <p:tavLst>
                                        <p:tav tm="0">
                                          <p:val>
                                            <p:strVal val="#ppt_x"/>
                                          </p:val>
                                        </p:tav>
                                        <p:tav tm="100000">
                                          <p:val>
                                            <p:strVal val="#ppt_x"/>
                                          </p:val>
                                        </p:tav>
                                      </p:tavLst>
                                    </p:anim>
                                    <p:anim calcmode="lin" valueType="num">
                                      <p:cBhvr additive="repl">
                                        <p:cTn id="111" dur="250"/>
                                        <p:tgtEl>
                                          <p:spTgt spid="163">
                                            <p:txEl>
                                              <p:pRg st="112" end="139"/>
                                            </p:txEl>
                                          </p:spTgt>
                                        </p:tgtEl>
                                        <p:attrNameLst>
                                          <p:attrName>ppt_y</p:attrName>
                                        </p:attrNameLst>
                                      </p:cBhvr>
                                      <p:tavLst>
                                        <p:tav tm="0">
                                          <p:val>
                                            <p:strVal val="#ppt_y"/>
                                          </p:val>
                                        </p:tav>
                                        <p:tav tm="100000">
                                          <p:val>
                                            <p:strVal val="1+#ppt_h/2"/>
                                          </p:val>
                                        </p:tav>
                                      </p:tavLst>
                                    </p:anim>
                                    <p:set>
                                      <p:cBhvr>
                                        <p:cTn id="112" dur="1" fill="hold">
                                          <p:stCondLst>
                                            <p:cond delay="249"/>
                                          </p:stCondLst>
                                        </p:cTn>
                                        <p:tgtEl>
                                          <p:spTgt spid="163">
                                            <p:txEl>
                                              <p:pRg st="112" end="139"/>
                                            </p:txEl>
                                          </p:spTgt>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503280" y="540000"/>
            <a:ext cx="7919640" cy="647640"/>
          </a:xfrm>
          <a:prstGeom prst="rect">
            <a:avLst/>
          </a:prstGeom>
          <a:noFill/>
          <a:ln>
            <a:noFill/>
          </a:ln>
        </p:spPr>
        <p:txBody>
          <a:bodyPr lIns="0" rIns="0" tIns="54000" bIns="0"/>
          <a:p>
            <a:pPr algn="ctr">
              <a:lnSpc>
                <a:spcPct val="100000"/>
              </a:lnSpc>
            </a:pPr>
            <a:r>
              <a:rPr b="1" lang="en-GB" sz="3600" spc="-1" strike="noStrike">
                <a:solidFill>
                  <a:srgbClr val="000000"/>
                </a:solidFill>
                <a:uFill>
                  <a:solidFill>
                    <a:srgbClr val="ffffff"/>
                  </a:solidFill>
                </a:uFill>
                <a:latin typeface="Roboto Condensed"/>
                <a:ea typeface="Microsoft YaHei"/>
              </a:rPr>
              <a:t>Piirmäärad</a:t>
            </a:r>
            <a:endParaRPr b="0" lang="en-GB" sz="5700" spc="-1" strike="noStrike">
              <a:solidFill>
                <a:srgbClr val="000000"/>
              </a:solidFill>
              <a:uFill>
                <a:solidFill>
                  <a:srgbClr val="ffffff"/>
                </a:solidFill>
              </a:uFill>
              <a:latin typeface="Roboto Condensed"/>
            </a:endParaRPr>
          </a:p>
        </p:txBody>
      </p:sp>
      <p:graphicFrame>
        <p:nvGraphicFramePr>
          <p:cNvPr id="165" name="Table 2"/>
          <p:cNvGraphicFramePr/>
          <p:nvPr/>
        </p:nvGraphicFramePr>
        <p:xfrm>
          <a:off x="611280" y="1836000"/>
          <a:ext cx="7919640" cy="1854000"/>
        </p:xfrm>
        <a:graphic>
          <a:graphicData uri="http://schemas.openxmlformats.org/drawingml/2006/table">
            <a:tbl>
              <a:tblPr/>
              <a:tblGrid>
                <a:gridCol w="2639880"/>
                <a:gridCol w="2639880"/>
                <a:gridCol w="2639880"/>
              </a:tblGrid>
              <a:tr h="355320">
                <a:tc>
                  <a:txBody>
                    <a:bodyPr/>
                    <a:p>
                      <a:pPr>
                        <a:lnSpc>
                          <a:spcPct val="100000"/>
                        </a:lnSpc>
                      </a:pPr>
                      <a:r>
                        <a:rPr b="1" lang="et-EE" sz="1800" spc="-1" strike="noStrike">
                          <a:solidFill>
                            <a:srgbClr val="ffffff"/>
                          </a:solidFill>
                          <a:uFill>
                            <a:solidFill>
                              <a:srgbClr val="ffffff"/>
                            </a:solidFill>
                          </a:uFill>
                          <a:latin typeface="Roboto Condensed"/>
                          <a:ea typeface="Microsoft YaHei"/>
                        </a:rPr>
                        <a:t>Hankemenetluse liik</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t-EE" sz="1800" spc="-1" strike="noStrike">
                          <a:solidFill>
                            <a:srgbClr val="ffffff"/>
                          </a:solidFill>
                          <a:uFill>
                            <a:solidFill>
                              <a:srgbClr val="ffffff"/>
                            </a:solidFill>
                          </a:uFill>
                          <a:latin typeface="Roboto Condensed"/>
                          <a:ea typeface="Microsoft YaHei"/>
                        </a:rPr>
                        <a:t>Asjad/teenused</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t-EE" sz="1800" spc="-1" strike="noStrike">
                          <a:solidFill>
                            <a:srgbClr val="ffffff"/>
                          </a:solidFill>
                          <a:uFill>
                            <a:solidFill>
                              <a:srgbClr val="ffffff"/>
                            </a:solidFill>
                          </a:uFill>
                          <a:latin typeface="Roboto Condensed"/>
                          <a:ea typeface="Microsoft YaHei"/>
                        </a:rPr>
                        <a:t>Ehitustööd</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r>
              <a:tr h="355320">
                <a:tc>
                  <a:txBody>
                    <a:bodyPr/>
                    <a:p>
                      <a:pPr>
                        <a:lnSpc>
                          <a:spcPct val="100000"/>
                        </a:lnSpc>
                      </a:pPr>
                      <a:r>
                        <a:rPr b="0" lang="et-EE" sz="1800" spc="-1" strike="noStrike">
                          <a:solidFill>
                            <a:srgbClr val="000000"/>
                          </a:solidFill>
                          <a:uFill>
                            <a:solidFill>
                              <a:srgbClr val="ffffff"/>
                            </a:solidFill>
                          </a:uFill>
                          <a:latin typeface="Roboto Condensed"/>
                          <a:ea typeface="Microsoft YaHei"/>
                        </a:rPr>
                        <a:t>Lihthange</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10 000 - 39 999 eurot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30 000 – 249 999 eurot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r>
              <a:tr h="355320">
                <a:tc>
                  <a:txBody>
                    <a:bodyPr/>
                    <a:p>
                      <a:pPr>
                        <a:lnSpc>
                          <a:spcPct val="100000"/>
                        </a:lnSpc>
                      </a:pPr>
                      <a:r>
                        <a:rPr b="0" lang="et-EE" sz="1800" spc="-1" strike="noStrike">
                          <a:solidFill>
                            <a:srgbClr val="000000"/>
                          </a:solidFill>
                          <a:uFill>
                            <a:solidFill>
                              <a:srgbClr val="ffffff"/>
                            </a:solidFill>
                          </a:uFill>
                          <a:latin typeface="Roboto Condensed"/>
                          <a:ea typeface="Microsoft YaHei"/>
                        </a:rPr>
                        <a:t>Riigihange</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40 000- ...eurot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250 000- 5 224 999 eurot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r>
              <a:tr h="618840">
                <a:tc>
                  <a:txBody>
                    <a:bodyPr/>
                    <a:p>
                      <a:pPr>
                        <a:lnSpc>
                          <a:spcPct val="100000"/>
                        </a:lnSpc>
                      </a:pPr>
                      <a:r>
                        <a:rPr b="0" lang="et-EE" sz="1800" spc="-1" strike="noStrike">
                          <a:solidFill>
                            <a:srgbClr val="000000"/>
                          </a:solidFill>
                          <a:uFill>
                            <a:solidFill>
                              <a:srgbClr val="ffffff"/>
                            </a:solidFill>
                          </a:uFill>
                          <a:latin typeface="Roboto Condensed"/>
                          <a:ea typeface="Microsoft YaHei"/>
                        </a:rPr>
                        <a:t>Rahvusvahelist piirmäära ületav riigihange</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135 000 eurot </a:t>
                      </a:r>
                      <a:r>
                        <a:rPr b="0" lang="et-EE" sz="1050" spc="-1" strike="noStrike">
                          <a:solidFill>
                            <a:srgbClr val="000000"/>
                          </a:solidFill>
                          <a:uFill>
                            <a:solidFill>
                              <a:srgbClr val="ffffff"/>
                            </a:solidFill>
                          </a:uFill>
                          <a:latin typeface="Roboto Condensed"/>
                          <a:ea typeface="Microsoft YaHei"/>
                        </a:rPr>
                        <a:t>(RHS § 10 lg 1 p 1)</a:t>
                      </a:r>
                      <a:endParaRPr b="0" lang="et-EE" sz="1800" spc="-1" strike="noStrike">
                        <a:solidFill>
                          <a:srgbClr val="000000"/>
                        </a:solidFill>
                        <a:uFill>
                          <a:solidFill>
                            <a:srgbClr val="ffffff"/>
                          </a:solidFill>
                        </a:uFill>
                        <a:latin typeface="Arial"/>
                      </a:endParaRPr>
                    </a:p>
                    <a:p>
                      <a:pPr>
                        <a:lnSpc>
                          <a:spcPct val="100000"/>
                        </a:lnSpc>
                      </a:pPr>
                      <a:r>
                        <a:rPr b="0" lang="et-EE" sz="1800" spc="-1" strike="noStrike">
                          <a:solidFill>
                            <a:srgbClr val="000000"/>
                          </a:solidFill>
                          <a:uFill>
                            <a:solidFill>
                              <a:srgbClr val="ffffff"/>
                            </a:solidFill>
                          </a:uFill>
                          <a:latin typeface="Roboto Condensed"/>
                          <a:ea typeface="Microsoft YaHei"/>
                        </a:rPr>
                        <a:t>209 000 eurot </a:t>
                      </a:r>
                      <a:r>
                        <a:rPr b="0" lang="et-EE" sz="1050" spc="-1" strike="noStrike">
                          <a:solidFill>
                            <a:srgbClr val="000000"/>
                          </a:solidFill>
                          <a:uFill>
                            <a:solidFill>
                              <a:srgbClr val="ffffff"/>
                            </a:solidFill>
                          </a:uFill>
                          <a:latin typeface="Roboto Condensed"/>
                          <a:ea typeface="Microsoft YaHei"/>
                        </a:rPr>
                        <a:t>(RHS § 10 lg 1 p 2-6</a:t>
                      </a:r>
                      <a:r>
                        <a:rPr b="0" lang="et-EE" sz="1200" spc="-1" strike="noStrike">
                          <a:solidFill>
                            <a:srgbClr val="000000"/>
                          </a:solidFill>
                          <a:uFill>
                            <a:solidFill>
                              <a:srgbClr val="ffffff"/>
                            </a:solidFill>
                          </a:uFill>
                          <a:latin typeface="Roboto Condensed"/>
                          <a:ea typeface="Microsoft YaHei"/>
                        </a:rPr>
                        <a: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5 225 000 eurot</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r>
              <a:tr h="2727000">
                <a:tc>
                  <a:txBody>
                    <a:bodyPr/>
                    <a:p>
                      <a:pPr>
                        <a:lnSpc>
                          <a:spcPct val="100000"/>
                        </a:lnSpc>
                      </a:pPr>
                      <a:r>
                        <a:rPr b="0" lang="et-EE" sz="1800" spc="-1" strike="noStrike">
                          <a:solidFill>
                            <a:srgbClr val="000000"/>
                          </a:solidFill>
                          <a:uFill>
                            <a:solidFill>
                              <a:srgbClr val="ffffff"/>
                            </a:solidFill>
                          </a:uFill>
                          <a:latin typeface="Roboto Condensed"/>
                          <a:ea typeface="Microsoft YaHei"/>
                        </a:rPr>
                        <a:t>Lihtsustatud korras tellitavad teenused</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p>
                      <a:pPr>
                        <a:lnSpc>
                          <a:spcPct val="100000"/>
                        </a:lnSpc>
                      </a:pPr>
                      <a:r>
                        <a:rPr b="0" lang="et-EE" sz="1800" spc="-1" strike="noStrike">
                          <a:solidFill>
                            <a:srgbClr val="000000"/>
                          </a:solidFill>
                          <a:uFill>
                            <a:solidFill>
                              <a:srgbClr val="ffffff"/>
                            </a:solidFill>
                          </a:uFill>
                          <a:latin typeface="Roboto Condensed"/>
                          <a:ea typeface="Microsoft YaHei"/>
                        </a:rPr>
                        <a:t>0,1 – 39 999 eurot hankemenetluse avaldamist riigihangete registris ei nõua</a:t>
                      </a:r>
                      <a:endParaRPr b="0" lang="et-EE" sz="1800" spc="-1" strike="noStrike">
                        <a:solidFill>
                          <a:srgbClr val="000000"/>
                        </a:solidFill>
                        <a:uFill>
                          <a:solidFill>
                            <a:srgbClr val="ffffff"/>
                          </a:solidFill>
                        </a:uFill>
                        <a:latin typeface="Arial"/>
                      </a:endParaRPr>
                    </a:p>
                    <a:p>
                      <a:pPr>
                        <a:lnSpc>
                          <a:spcPct val="100000"/>
                        </a:lnSpc>
                      </a:pPr>
                      <a:endParaRPr b="0" lang="et-EE" sz="1800" spc="-1" strike="noStrike">
                        <a:solidFill>
                          <a:srgbClr val="000000"/>
                        </a:solidFill>
                        <a:uFill>
                          <a:solidFill>
                            <a:srgbClr val="ffffff"/>
                          </a:solidFill>
                        </a:uFill>
                        <a:latin typeface="Arial"/>
                      </a:endParaRPr>
                    </a:p>
                    <a:p>
                      <a:pPr>
                        <a:lnSpc>
                          <a:spcPct val="100000"/>
                        </a:lnSpc>
                      </a:pPr>
                      <a:r>
                        <a:rPr b="0" lang="et-EE" sz="1800" spc="-1" strike="noStrike">
                          <a:solidFill>
                            <a:srgbClr val="000000"/>
                          </a:solidFill>
                          <a:uFill>
                            <a:solidFill>
                              <a:srgbClr val="ffffff"/>
                            </a:solidFill>
                          </a:uFill>
                          <a:latin typeface="Roboto Condensed"/>
                          <a:ea typeface="Microsoft YaHei"/>
                        </a:rPr>
                        <a:t>Alates 40 000 eurot RHS § 19 järgimise kohustus</a:t>
                      </a:r>
                      <a:endParaRPr b="0" lang="et-EE" sz="1800" spc="-1" strike="noStrike">
                        <a:solidFill>
                          <a:srgbClr val="000000"/>
                        </a:solidFill>
                        <a:uFill>
                          <a:solidFill>
                            <a:srgbClr val="ffffff"/>
                          </a:solidFill>
                        </a:uFill>
                        <a:latin typeface="Arial"/>
                      </a:endParaRPr>
                    </a:p>
                    <a:p>
                      <a:pPr>
                        <a:lnSpc>
                          <a:spcPct val="100000"/>
                        </a:lnSpc>
                      </a:pPr>
                      <a:endParaRPr b="0" lang="et-EE" sz="1800" spc="-1" strike="noStrike">
                        <a:solidFill>
                          <a:srgbClr val="000000"/>
                        </a:solidFill>
                        <a:uFill>
                          <a:solidFill>
                            <a:srgbClr val="ffffff"/>
                          </a:solidFill>
                        </a:uFill>
                        <a:latin typeface="Arial"/>
                      </a:endParaRPr>
                    </a:p>
                    <a:p>
                      <a:pPr>
                        <a:lnSpc>
                          <a:spcPct val="100000"/>
                        </a:lnSpc>
                      </a:pPr>
                      <a:r>
                        <a:rPr b="0" lang="et-EE" sz="1800" spc="-1" strike="noStrike">
                          <a:solidFill>
                            <a:srgbClr val="000000"/>
                          </a:solidFill>
                          <a:uFill>
                            <a:solidFill>
                              <a:srgbClr val="ffffff"/>
                            </a:solidFill>
                          </a:uFill>
                          <a:latin typeface="Roboto Condensed"/>
                          <a:ea typeface="Microsoft YaHei"/>
                        </a:rPr>
                        <a:t>Alates 209 000 eurot rahvusvahelise hankemenetluse piirmäär</a:t>
                      </a:r>
                      <a:endParaRPr b="0" lang="et-EE"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r>
            </a:tbl>
          </a:graphicData>
        </a:graphic>
      </p:graphicFrame>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LibreOffice/5.1.6.2$Windows_x86 LibreOffice_project/07ac168c60a517dba0f0d7bc7540f5afa45f0909</Application>
  <Words>671</Words>
  <Paragraphs>116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2014-05-22T10:54:41Z</dcterms:created>
  <dc:creator/>
  <dc:description/>
  <dc:language>et-EE</dc:language>
  <cp:lastModifiedBy/>
  <dcterms:modified xsi:type="dcterms:W3CDTF">2017-01-25T21:46:17Z</dcterms:modified>
  <cp:revision>1</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ntentTypeId">
    <vt:lpwstr>0x010100F1FB47C5B2B0DA4C91A986CA517B62CA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Custom</vt:lpwstr>
  </property>
  <property fmtid="{D5CDD505-2E9C-101B-9397-08002B2CF9AE}" pid="10" name="ScaleCrop">
    <vt:bool>0</vt:bool>
  </property>
  <property fmtid="{D5CDD505-2E9C-101B-9397-08002B2CF9AE}" pid="11" name="ShareDoc">
    <vt:bool>0</vt:bool>
  </property>
  <property fmtid="{D5CDD505-2E9C-101B-9397-08002B2CF9AE}" pid="12" name="Slides">
    <vt:i4>16</vt:i4>
  </property>
</Properties>
</file>