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102" d="100"/>
          <a:sy n="102" d="100"/>
        </p:scale>
        <p:origin x="-10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923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8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574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795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90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74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034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286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37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574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679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FE882-1A3E-4A91-BF51-9C6E77567708}" type="datetimeFigureOut">
              <a:rPr lang="et-EE" smtClean="0"/>
              <a:t>8.04.2015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C43C-E592-40D2-8CC9-E48DE332C83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3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D0662B.39286580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gif@01D0662B.39286580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300192" cy="47251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endParaRPr lang="et-EE" dirty="0"/>
          </a:p>
          <a:p>
            <a:r>
              <a:rPr lang="et-EE" sz="3600" dirty="0" smtClean="0">
                <a:solidFill>
                  <a:schemeClr val="bg2">
                    <a:lumMod val="10000"/>
                  </a:schemeClr>
                </a:solidFill>
              </a:rPr>
              <a:t>Kalmer Põlluäär</a:t>
            </a:r>
          </a:p>
          <a:p>
            <a:r>
              <a:rPr lang="et-EE" dirty="0" smtClean="0">
                <a:solidFill>
                  <a:schemeClr val="bg2">
                    <a:lumMod val="10000"/>
                  </a:schemeClr>
                </a:solidFill>
              </a:rPr>
              <a:t>Märts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Sandla Puit</a:t>
            </a: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Tegevusalad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t-EE" sz="2400" u="sng" dirty="0" smtClean="0">
                <a:solidFill>
                  <a:schemeClr val="tx1"/>
                </a:solidFill>
              </a:rPr>
              <a:t>Akende- uste tootmine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Ca 15 000  tü /aastas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Erikuiva saematerjali vajadus ca 450m3/ aastas.</a:t>
            </a:r>
            <a:endParaRPr lang="et-EE" sz="2000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Kasutaja\AppData\Local\Temp\Rar$DIa0.754\Sandla-Pui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8560"/>
            <a:ext cx="2016224" cy="12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asutaja\Desktop\Esitluseks 27.03\IMG_2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taja\Desktop\Esitluseks 27.03\IMG_1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1968820" cy="26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Saare Tare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Asutatud: 18 jaan. 2005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Asukoht: Sikassaare küla, Lääne-Saare vald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Töötajate arv: 7 töötajat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cid:image001.gif@01D0662B.392865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484784"/>
            <a:ext cx="1697990" cy="86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Saare Tare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Tegevusala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t-EE" sz="2400" u="sng" dirty="0" smtClean="0">
                <a:solidFill>
                  <a:schemeClr val="tx1"/>
                </a:solidFill>
              </a:rPr>
              <a:t>Käsitöö palkmajade tootmine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u="sng" dirty="0" smtClean="0">
                <a:solidFill>
                  <a:schemeClr val="tx1"/>
                </a:solidFill>
              </a:rPr>
              <a:t>Tootmismaht ca 20-30 maja/ aastas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u="sng" dirty="0" smtClean="0">
                <a:solidFill>
                  <a:schemeClr val="tx1"/>
                </a:solidFill>
              </a:rPr>
              <a:t>Majapalgi vajadus ca 500-800 m3/aastas.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cid:image001.gif@01D0662B.392865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43" y="1484784"/>
            <a:ext cx="1697990" cy="86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Kasutaja\Desktop\Desktop\Saare Tare\P1010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623840" cy="1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sutaja\Desktop\Desktop\Vanast arvutist\Pl-d\Ap-st\saksa-hisp\P405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60" y="4077072"/>
            <a:ext cx="2618373" cy="1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Insel Woodhouse</a:t>
            </a:r>
          </a:p>
          <a:p>
            <a:pPr algn="l"/>
            <a:r>
              <a:rPr lang="et-EE" sz="2400" b="1" dirty="0" smtClean="0">
                <a:solidFill>
                  <a:srgbClr val="00B050"/>
                </a:solidFill>
              </a:rPr>
              <a:t>Insel Mill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Asutatud: 12 veebr. 2010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Asukoht: Sikassaare küla, Lääne-Saare vald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Töötajate arv: 11 töötajat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Kasutaja\AppData\Local\Temp\Rar$DIa0.219\InselWoodhou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3"/>
            <a:ext cx="2699792" cy="16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Insel Woodhouse</a:t>
            </a:r>
          </a:p>
          <a:p>
            <a:pPr algn="l"/>
            <a:r>
              <a:rPr lang="et-EE" sz="2400" b="1" dirty="0" smtClean="0">
                <a:solidFill>
                  <a:srgbClr val="00B050"/>
                </a:solidFill>
              </a:rPr>
              <a:t>Insel Mill</a:t>
            </a: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Tegevusalad:</a:t>
            </a:r>
          </a:p>
          <a:p>
            <a:pPr lvl="1" algn="l"/>
            <a:r>
              <a:rPr lang="et-EE" sz="2400" dirty="0" smtClean="0">
                <a:solidFill>
                  <a:schemeClr val="tx1"/>
                </a:solidFill>
              </a:rPr>
              <a:t>Kokkupandavate puitehitiste tootmine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Puitkilp väikemajad ca 500-1000 maja aastas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Elementmajad (erinevates valmidusastmetes                          30-50 maja/aastas, al 2016.</a:t>
            </a:r>
          </a:p>
          <a:p>
            <a:pPr lvl="1" algn="l"/>
            <a:r>
              <a:rPr lang="et-EE" sz="2400" dirty="0" smtClean="0">
                <a:solidFill>
                  <a:schemeClr val="tx1"/>
                </a:solidFill>
              </a:rPr>
              <a:t>Saematerjali vajadus ca 2000 m3/aastas</a:t>
            </a:r>
            <a:endParaRPr lang="et-EE" sz="2400" dirty="0">
              <a:solidFill>
                <a:schemeClr val="tx1"/>
              </a:solidFill>
            </a:endParaRPr>
          </a:p>
          <a:p>
            <a:pPr marL="0" lvl="1" algn="l"/>
            <a:r>
              <a:rPr lang="et-EE" sz="2400" dirty="0" smtClean="0">
                <a:solidFill>
                  <a:schemeClr val="tx1"/>
                </a:solidFill>
              </a:rPr>
              <a:t>      </a:t>
            </a:r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Kasutaja\AppData\Local\Temp\Rar$DIa0.219\InselWoodhou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052736"/>
            <a:ext cx="2634839" cy="16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Kasutaja\Desktop\Desktop\Vanast arvutist\Pl-d\Majad\New Folder\viikko41_huv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2400"/>
            <a:ext cx="2448272" cy="12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Insel Woodhouse</a:t>
            </a:r>
          </a:p>
          <a:p>
            <a:pPr algn="l"/>
            <a:r>
              <a:rPr lang="et-EE" sz="2400" b="1" dirty="0" smtClean="0">
                <a:solidFill>
                  <a:srgbClr val="00B050"/>
                </a:solidFill>
              </a:rPr>
              <a:t>Insel Mill</a:t>
            </a: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Tootenäidised:</a:t>
            </a:r>
          </a:p>
          <a:p>
            <a:pPr marL="0" lvl="1" algn="l"/>
            <a:r>
              <a:rPr lang="et-EE" sz="2400" dirty="0" smtClean="0">
                <a:solidFill>
                  <a:schemeClr val="tx1"/>
                </a:solidFill>
              </a:rPr>
              <a:t>      </a:t>
            </a:r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Kasutaja\AppData\Local\Temp\Rar$DIa0.219\InselWoodhou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052736"/>
            <a:ext cx="2634839" cy="16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24944"/>
            <a:ext cx="3704253" cy="27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8549"/>
            <a:ext cx="3037135" cy="308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Insel Woodhouse</a:t>
            </a:r>
          </a:p>
          <a:p>
            <a:pPr algn="l"/>
            <a:r>
              <a:rPr lang="et-EE" sz="2400" b="1" dirty="0" smtClean="0">
                <a:solidFill>
                  <a:srgbClr val="00B050"/>
                </a:solidFill>
              </a:rPr>
              <a:t>Insel Mill</a:t>
            </a: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Tegevusalad:</a:t>
            </a:r>
          </a:p>
          <a:p>
            <a:pPr lvl="1" algn="l"/>
            <a:r>
              <a:rPr lang="et-EE" sz="2400" dirty="0" smtClean="0">
                <a:solidFill>
                  <a:schemeClr val="tx1"/>
                </a:solidFill>
              </a:rPr>
              <a:t>Saematerjalide tootmine al. juuli 2015.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Plaanitud tootmismaht: ca 20 000m3/aastas saematerjali.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Metsamaterjali vajadus: ca 40 000 m3/aastas.</a:t>
            </a:r>
          </a:p>
          <a:p>
            <a:pPr marL="0" lvl="1" algn="l"/>
            <a:r>
              <a:rPr lang="et-EE" sz="2400" dirty="0" smtClean="0">
                <a:solidFill>
                  <a:schemeClr val="tx1"/>
                </a:solidFill>
              </a:rPr>
              <a:t>      </a:t>
            </a:r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Kasutaja\AppData\Local\Temp\Rar$DIa0.219\InselWoodhous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052736"/>
            <a:ext cx="2634839" cy="16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asutaja\Desktop\Tel-st\26.03.15\DSC_0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15053"/>
            <a:ext cx="3707904" cy="20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asutaja\Desktop\Tel-st\26.03.15\DSC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0" y="3894800"/>
            <a:ext cx="3743908" cy="2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1014"/>
            <a:ext cx="7992888" cy="4213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marL="0" lvl="1" algn="l"/>
            <a:r>
              <a:rPr lang="et-EE" sz="2400" dirty="0" smtClean="0">
                <a:solidFill>
                  <a:schemeClr val="tx1"/>
                </a:solidFill>
              </a:rPr>
              <a:t>      </a:t>
            </a:r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 smtClean="0">
              <a:solidFill>
                <a:srgbClr val="FFFF00"/>
              </a:solidFill>
            </a:endParaRPr>
          </a:p>
          <a:p>
            <a:endParaRPr lang="et-EE" dirty="0">
              <a:solidFill>
                <a:srgbClr val="FFFF00"/>
              </a:solidFill>
            </a:endParaRPr>
          </a:p>
          <a:p>
            <a:endParaRPr lang="et-EE" dirty="0" smtClean="0">
              <a:solidFill>
                <a:srgbClr val="FFFF00"/>
              </a:solidFill>
            </a:endParaRPr>
          </a:p>
          <a:p>
            <a:r>
              <a:rPr lang="et-EE" sz="3600" dirty="0" smtClean="0">
                <a:solidFill>
                  <a:srgbClr val="FFFF00"/>
                </a:solidFill>
              </a:rPr>
              <a:t>Tänan </a:t>
            </a:r>
            <a:r>
              <a:rPr lang="et-EE" sz="3600" dirty="0">
                <a:solidFill>
                  <a:srgbClr val="FFFF00"/>
                </a:solidFill>
              </a:rPr>
              <a:t>kuulamast!</a:t>
            </a:r>
          </a:p>
          <a:p>
            <a:r>
              <a:rPr lang="et-EE" sz="3600" dirty="0">
                <a:solidFill>
                  <a:srgbClr val="FFFF00"/>
                </a:solidFill>
              </a:rPr>
              <a:t>Kohtumiseni!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Ettevõtete grupp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57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Javicar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Asutatud: 23 juuli 1998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Asukoht: Pikk tn 62 H, Kuressaare linn.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Töötajate arv: 9 töötajat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Katusealust laopinda: ca 3000 m2</a:t>
            </a:r>
            <a:r>
              <a:rPr lang="et-EE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Tootmispinda: ca 3000 m2.</a:t>
            </a:r>
            <a:endParaRPr lang="et-EE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Kasutaja\Desktop\Logod\Javicar log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752"/>
            <a:ext cx="2736304" cy="7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Javicar</a:t>
            </a:r>
          </a:p>
          <a:p>
            <a:pPr algn="l"/>
            <a:r>
              <a:rPr lang="et-EE" sz="2800" u="sng" dirty="0">
                <a:solidFill>
                  <a:schemeClr val="tx1"/>
                </a:solidFill>
              </a:rPr>
              <a:t>Tegevusalad</a:t>
            </a:r>
            <a:r>
              <a:rPr lang="et-EE" sz="2800" u="sng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</a:rPr>
              <a:t>Sae- ja höövelmaterjalide jae- ja hulgimüük</a:t>
            </a:r>
          </a:p>
          <a:p>
            <a:pPr lvl="2" algn="l"/>
            <a:r>
              <a:rPr lang="et-EE" dirty="0" smtClean="0">
                <a:solidFill>
                  <a:schemeClr val="tx1"/>
                </a:solidFill>
              </a:rPr>
              <a:t>Saematejal ca 15000 m3/ aastas</a:t>
            </a:r>
          </a:p>
          <a:p>
            <a:pPr lvl="2" algn="l"/>
            <a:r>
              <a:rPr lang="et-EE" dirty="0" smtClean="0">
                <a:solidFill>
                  <a:schemeClr val="tx1"/>
                </a:solidFill>
              </a:rPr>
              <a:t>Höövelmaterjal ca 4000 m3/ aastas</a:t>
            </a:r>
          </a:p>
          <a:p>
            <a:pPr algn="l"/>
            <a:endParaRPr lang="et-EE" sz="2800" dirty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Kasutaja\Desktop\Logod\Javicar log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752"/>
            <a:ext cx="2736304" cy="7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sutaja\Desktop\Tel-st\26.03.15\DSC_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82" y="3991562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sutaja\Desktop\Tel-st\26.03.15\DSC_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06" y="3991562"/>
            <a:ext cx="3328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Javicar</a:t>
            </a:r>
          </a:p>
          <a:p>
            <a:pPr algn="l"/>
            <a:r>
              <a:rPr lang="et-EE" sz="2800" u="sng" dirty="0">
                <a:solidFill>
                  <a:schemeClr val="tx1"/>
                </a:solidFill>
              </a:rPr>
              <a:t>Tegevusalad</a:t>
            </a:r>
            <a:r>
              <a:rPr lang="et-EE" sz="2800" u="sng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</a:rPr>
              <a:t>Küttematerjalide müük(halupuu, puitbrikett)</a:t>
            </a:r>
            <a:endParaRPr lang="et-EE" sz="2800" dirty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Kasutaja\Desktop\Logod\Javicar log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752"/>
            <a:ext cx="2736304" cy="7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sutaja\Desktop\Tel-st\26.03.15\DSC_0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78" y="4437112"/>
            <a:ext cx="2627784" cy="14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sutaja\Desktop\Esitluseks 27.03\P1010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771157"/>
            <a:ext cx="2515169" cy="18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asutaja\Desktop\Esitluseks 27.03\Puitbrike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74" y="2852936"/>
            <a:ext cx="26891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0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Javicar</a:t>
            </a:r>
          </a:p>
          <a:p>
            <a:pPr algn="l"/>
            <a:r>
              <a:rPr lang="et-EE" sz="2800" u="sng" dirty="0">
                <a:solidFill>
                  <a:schemeClr val="tx1"/>
                </a:solidFill>
              </a:rPr>
              <a:t>Tegevusalad</a:t>
            </a:r>
            <a:r>
              <a:rPr lang="et-EE" sz="2800" u="sng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tx1"/>
                </a:solidFill>
              </a:rPr>
              <a:t>Muud materjalid (vineerid, OSP, sauna mat-d jms…)</a:t>
            </a:r>
          </a:p>
          <a:p>
            <a:pPr lvl="1" algn="l"/>
            <a:r>
              <a:rPr lang="et-EE" sz="2000" dirty="0" smtClean="0">
                <a:solidFill>
                  <a:schemeClr val="tx1"/>
                </a:solidFill>
              </a:rPr>
              <a:t>                            ca 200 m3/ aastas</a:t>
            </a:r>
            <a:endParaRPr lang="et-EE" sz="2000" dirty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Kasutaja\Desktop\Logod\Javicar log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752"/>
            <a:ext cx="2736304" cy="7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asutaja\Desktop\Tel-st\26.03.15\DSC_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6" y="3131278"/>
            <a:ext cx="50405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Javicar</a:t>
            </a:r>
          </a:p>
          <a:p>
            <a:pPr algn="l"/>
            <a:r>
              <a:rPr lang="et-EE" sz="2800" u="sng" dirty="0">
                <a:solidFill>
                  <a:schemeClr val="tx1"/>
                </a:solidFill>
              </a:rPr>
              <a:t>Tegevusalad</a:t>
            </a:r>
            <a:r>
              <a:rPr lang="et-EE" sz="2800" u="sng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t-EE" sz="2400" dirty="0" smtClean="0">
                <a:solidFill>
                  <a:schemeClr val="tx1"/>
                </a:solidFill>
              </a:rPr>
              <a:t>Teenuste osutamine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Veo- ja tõsteteenus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Kopp- laadur (kaeve- ja laadimistööd)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Minilaadur Bobcat (kühvel, kopp, kahvlid, puur, hari)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Kasutaja\Desktop\Logod\Javicar log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9752"/>
            <a:ext cx="2736304" cy="7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asutaja\Desktop\Tel-st\26.03.15\DSC_0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09" y="4005064"/>
            <a:ext cx="2867811" cy="161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sutaja\Desktop\Tel-st\26.03.15\DSC_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34" y="4005064"/>
            <a:ext cx="2904323" cy="1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sutaja\Desktop\Esitluseks 27.03\P9240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178243" cy="1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Sandla Puit</a:t>
            </a:r>
          </a:p>
          <a:p>
            <a:pPr algn="l"/>
            <a:endParaRPr lang="et-EE" u="sng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Asutatud: 27 nov. 2000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Asukoht: Sandla küla, Pihtla vald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Töötajate arv: 48 töötajat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</a:rPr>
              <a:t>Tootmispinda: ca 3000 m2.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Kasutaja\AppData\Local\Temp\Rar$DIa0.754\Sandla-Pui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376264" cy="14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/>
          <a:lstStyle/>
          <a:p>
            <a:pPr algn="l"/>
            <a:r>
              <a:rPr lang="et-EE" dirty="0" smtClean="0">
                <a:solidFill>
                  <a:srgbClr val="00B050"/>
                </a:solidFill>
              </a:rPr>
              <a:t>Puidu kasutus ettevõtete grupis</a:t>
            </a:r>
            <a:endParaRPr lang="et-EE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4824536"/>
          </a:xfrm>
        </p:spPr>
        <p:txBody>
          <a:bodyPr>
            <a:normAutofit/>
          </a:bodyPr>
          <a:lstStyle/>
          <a:p>
            <a:pPr algn="l"/>
            <a:r>
              <a:rPr lang="et-EE" u="sng" dirty="0" smtClean="0">
                <a:solidFill>
                  <a:schemeClr val="tx1"/>
                </a:solidFill>
              </a:rPr>
              <a:t>OÜ Sandla Puit</a:t>
            </a:r>
          </a:p>
          <a:p>
            <a:pPr algn="l"/>
            <a:r>
              <a:rPr lang="et-EE" sz="2800" u="sng" dirty="0" smtClean="0">
                <a:solidFill>
                  <a:schemeClr val="tx1"/>
                </a:solidFill>
              </a:rPr>
              <a:t>Tegevusalad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t-EE" sz="2400" u="sng" dirty="0" smtClean="0">
                <a:solidFill>
                  <a:schemeClr val="tx1"/>
                </a:solidFill>
              </a:rPr>
              <a:t>Freesprussist aia- ja suvemajade, saunade  tootmine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Ca 3000 maja /aastas</a:t>
            </a:r>
          </a:p>
          <a:p>
            <a:pPr marL="1371600" lvl="2" indent="-457200" algn="l">
              <a:buFont typeface="Arial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Saematerjali vajadus ca 10 000 m3/ aastas.</a:t>
            </a:r>
            <a:endParaRPr lang="et-EE" sz="2000" dirty="0">
              <a:solidFill>
                <a:schemeClr val="tx1"/>
              </a:solidFill>
            </a:endParaRPr>
          </a:p>
          <a:p>
            <a:pPr algn="l"/>
            <a:endParaRPr lang="et-EE" u="sng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7272808" cy="628179"/>
          </a:xfrm>
        </p:spPr>
        <p:txBody>
          <a:bodyPr/>
          <a:lstStyle/>
          <a:p>
            <a:r>
              <a:rPr lang="et-EE" sz="2400" dirty="0" smtClean="0">
                <a:solidFill>
                  <a:srgbClr val="00B050"/>
                </a:solidFill>
              </a:rPr>
              <a:t>Puit, kui looduslik ehitusmaterjal ning taastuv ressuss. </a:t>
            </a:r>
            <a:endParaRPr lang="et-EE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Kasutaja\AppData\Local\Temp\Rar$DIa0.754\Sandla-Puit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8560"/>
            <a:ext cx="2016224" cy="12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sutaja\Desktop\Esitluseks 27.03\Sau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06" y="3561724"/>
            <a:ext cx="2127291" cy="15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sutaja\Desktop\Esitluseks 27.03\Langeoog 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sutaja\Desktop\Esitluseks 27.03\Stockholm 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71" y="4113595"/>
            <a:ext cx="2772309" cy="1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556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  <vt:lpstr>Puidu kasutus ettevõtete grupis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Kasutaja</dc:creator>
  <cp:lastModifiedBy>ivar</cp:lastModifiedBy>
  <cp:revision>30</cp:revision>
  <dcterms:created xsi:type="dcterms:W3CDTF">2015-03-25T14:50:47Z</dcterms:created>
  <dcterms:modified xsi:type="dcterms:W3CDTF">2015-04-08T13:20:51Z</dcterms:modified>
</cp:coreProperties>
</file>